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77" r:id="rId2"/>
    <p:sldId id="259" r:id="rId3"/>
    <p:sldId id="261" r:id="rId4"/>
    <p:sldId id="306" r:id="rId5"/>
    <p:sldId id="312" r:id="rId6"/>
    <p:sldId id="265" r:id="rId7"/>
    <p:sldId id="267" r:id="rId8"/>
    <p:sldId id="298" r:id="rId9"/>
    <p:sldId id="278" r:id="rId10"/>
    <p:sldId id="303" r:id="rId11"/>
    <p:sldId id="330" r:id="rId12"/>
    <p:sldId id="266" r:id="rId13"/>
    <p:sldId id="286" r:id="rId14"/>
    <p:sldId id="313" r:id="rId15"/>
    <p:sldId id="288" r:id="rId16"/>
    <p:sldId id="289" r:id="rId17"/>
    <p:sldId id="299" r:id="rId18"/>
    <p:sldId id="321" r:id="rId19"/>
    <p:sldId id="327" r:id="rId20"/>
    <p:sldId id="314" r:id="rId21"/>
    <p:sldId id="304" r:id="rId22"/>
    <p:sldId id="311" r:id="rId23"/>
    <p:sldId id="331" r:id="rId24"/>
    <p:sldId id="332" r:id="rId25"/>
    <p:sldId id="294" r:id="rId26"/>
    <p:sldId id="316" r:id="rId27"/>
    <p:sldId id="317" r:id="rId28"/>
    <p:sldId id="318" r:id="rId29"/>
    <p:sldId id="269" r:id="rId30"/>
    <p:sldId id="326" r:id="rId31"/>
    <p:sldId id="295" r:id="rId32"/>
    <p:sldId id="297" r:id="rId33"/>
    <p:sldId id="296" r:id="rId34"/>
    <p:sldId id="328" r:id="rId35"/>
    <p:sldId id="270" r:id="rId36"/>
    <p:sldId id="319" r:id="rId37"/>
    <p:sldId id="329" r:id="rId38"/>
    <p:sldId id="335" r:id="rId39"/>
    <p:sldId id="336" r:id="rId40"/>
    <p:sldId id="334" r:id="rId41"/>
    <p:sldId id="293" r:id="rId42"/>
    <p:sldId id="260" r:id="rId43"/>
    <p:sldId id="333" r:id="rId44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FC59D40-AA0A-4063-8905-B67164321477}">
          <p14:sldIdLst>
            <p14:sldId id="277"/>
            <p14:sldId id="259"/>
            <p14:sldId id="261"/>
            <p14:sldId id="306"/>
            <p14:sldId id="312"/>
            <p14:sldId id="265"/>
            <p14:sldId id="267"/>
            <p14:sldId id="298"/>
            <p14:sldId id="278"/>
            <p14:sldId id="303"/>
            <p14:sldId id="330"/>
            <p14:sldId id="266"/>
            <p14:sldId id="286"/>
            <p14:sldId id="313"/>
            <p14:sldId id="288"/>
            <p14:sldId id="289"/>
            <p14:sldId id="299"/>
            <p14:sldId id="321"/>
            <p14:sldId id="327"/>
            <p14:sldId id="314"/>
            <p14:sldId id="304"/>
            <p14:sldId id="311"/>
            <p14:sldId id="331"/>
            <p14:sldId id="332"/>
            <p14:sldId id="294"/>
            <p14:sldId id="316"/>
            <p14:sldId id="317"/>
            <p14:sldId id="318"/>
            <p14:sldId id="269"/>
            <p14:sldId id="326"/>
            <p14:sldId id="295"/>
            <p14:sldId id="297"/>
            <p14:sldId id="296"/>
            <p14:sldId id="328"/>
            <p14:sldId id="270"/>
            <p14:sldId id="319"/>
            <p14:sldId id="329"/>
            <p14:sldId id="335"/>
            <p14:sldId id="336"/>
          </p14:sldIdLst>
        </p14:section>
        <p14:section name="Допы" id="{FCA0A403-BCB6-4292-B65F-BD2894DB7CBD}">
          <p14:sldIdLst/>
        </p14:section>
        <p14:section name="Trasher" id="{EE724E5A-A51B-4FA2-9047-03EF8322C735}">
          <p14:sldIdLst>
            <p14:sldId id="334"/>
            <p14:sldId id="293"/>
            <p14:sldId id="260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F00"/>
    <a:srgbClr val="FF0000"/>
    <a:srgbClr val="F2F2F2"/>
    <a:srgbClr val="00205C"/>
    <a:srgbClr val="B0B0B0"/>
    <a:srgbClr val="E09514"/>
    <a:srgbClr val="EC5827"/>
    <a:srgbClr val="98B744"/>
    <a:srgbClr val="5C7FB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22" autoAdjust="0"/>
    <p:restoredTop sz="91521" autoAdjust="0"/>
  </p:normalViewPr>
  <p:slideViewPr>
    <p:cSldViewPr snapToGrid="0">
      <p:cViewPr varScale="1">
        <p:scale>
          <a:sx n="115" d="100"/>
          <a:sy n="115" d="100"/>
        </p:scale>
        <p:origin x="50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DA18EDF-D13C-4D77-B530-7B3A312A1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14D9F5-B489-43A9-A84F-3A43C82E17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59183-DF8B-4D04-9EE1-7FE30E32700A}" type="datetimeFigureOut">
              <a:rPr lang="ru-BY" smtClean="0"/>
              <a:t>8/10/21</a:t>
            </a:fld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3E9B44A-9787-41EE-A2AA-C8ACF10636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C0B6A4-CC04-4E8D-BFF7-A3766508F1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4471F-9954-4D25-9BB8-C01DC53CC65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15485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2FBB3-BE35-4D60-926E-948A1B77E144}" type="datetimeFigureOut">
              <a:rPr lang="ru-BY" smtClean="0"/>
              <a:t>8/10/21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F499C-CDC5-43EF-BCCA-E5EC765162CB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993320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1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753670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10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93530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12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07301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потенциируя</a:t>
            </a:r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13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737556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14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245433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потенциируя</a:t>
            </a:r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15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203658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потенциируя</a:t>
            </a:r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16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05196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потенциируя</a:t>
            </a:r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17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30047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потенциируя</a:t>
            </a:r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18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991525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потенциируя</a:t>
            </a:r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19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22753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20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39046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Краевое отношение масс</a:t>
            </a:r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2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846212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21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25676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22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925314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Corresponds</a:t>
            </a:r>
          </a:p>
          <a:p>
            <a:r>
              <a:rPr lang="en-US" dirty="0"/>
              <a:t>Gaussian distribution over all the parameters</a:t>
            </a:r>
          </a:p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24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381989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Касание</a:t>
            </a:r>
          </a:p>
          <a:p>
            <a:r>
              <a:rPr lang="ru-RU" dirty="0"/>
              <a:t>Превышение длины</a:t>
            </a:r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25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62961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26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4868967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27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81340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28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56225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29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008653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30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500299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31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89729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3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898041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32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745756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33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7293505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34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0501667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35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659193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36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8378931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37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242254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38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5356781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39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7129541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41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728755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42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048763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Wrapped around</a:t>
            </a:r>
          </a:p>
          <a:p>
            <a:r>
              <a:rPr lang="en-US" dirty="0"/>
              <a:t>Lead shot, plasticine</a:t>
            </a:r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4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81352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5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736613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6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924423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потенциируя</a:t>
            </a:r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7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998276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потенциируя</a:t>
            </a:r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8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193973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потенциируя</a:t>
            </a:r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9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15897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90F6FA3-09F6-4907-8404-AB13B22906B0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7C1939B-3856-4EE4-B288-EC47C07A213D}"/>
              </a:ext>
            </a:extLst>
          </p:cNvPr>
          <p:cNvSpPr/>
          <p:nvPr userDrawn="1"/>
        </p:nvSpPr>
        <p:spPr>
          <a:xfrm flipV="1">
            <a:off x="3033346" y="316523"/>
            <a:ext cx="6125308" cy="45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E2782C5-DBC0-4E12-85FF-96950F357E79}"/>
              </a:ext>
            </a:extLst>
          </p:cNvPr>
          <p:cNvSpPr txBox="1">
            <a:spLocks/>
          </p:cNvSpPr>
          <p:nvPr userDrawn="1"/>
        </p:nvSpPr>
        <p:spPr>
          <a:xfrm>
            <a:off x="11651065" y="141092"/>
            <a:ext cx="432485" cy="350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BY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FD19BD-F6B5-451E-B361-AAA3F3450773}" type="slidenum">
              <a:rPr lang="ru-BY" sz="1600" smtClean="0">
                <a:solidFill>
                  <a:schemeClr val="tx1"/>
                </a:solidFill>
              </a:rPr>
              <a:pPr/>
              <a:t>‹#›</a:t>
            </a:fld>
            <a:endParaRPr lang="ru-BY" sz="1800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810BD07-DF8B-4F05-A558-73BEC0A8F4E6}"/>
              </a:ext>
            </a:extLst>
          </p:cNvPr>
          <p:cNvSpPr/>
          <p:nvPr userDrawn="1"/>
        </p:nvSpPr>
        <p:spPr>
          <a:xfrm>
            <a:off x="606669" y="300697"/>
            <a:ext cx="10978662" cy="773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4D44785-51D0-4613-B9CF-EF340E4A1ABE}"/>
              </a:ext>
            </a:extLst>
          </p:cNvPr>
          <p:cNvSpPr/>
          <p:nvPr userDrawn="1"/>
        </p:nvSpPr>
        <p:spPr>
          <a:xfrm flipV="1">
            <a:off x="1222131" y="4994225"/>
            <a:ext cx="9747738" cy="808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578732-9677-4769-8DDF-E510C7FC47D0}"/>
              </a:ext>
            </a:extLst>
          </p:cNvPr>
          <p:cNvSpPr txBox="1"/>
          <p:nvPr userDrawn="1"/>
        </p:nvSpPr>
        <p:spPr>
          <a:xfrm>
            <a:off x="811576" y="17538"/>
            <a:ext cx="10568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Открытый городской конкурс научно-технических проектов школьников “Инженерный старт – 2020 ”</a:t>
            </a:r>
          </a:p>
          <a:p>
            <a:pPr algn="ctr"/>
            <a:endParaRPr lang="ru-BY" sz="1400" b="1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2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9813F-8E8A-40DF-9260-646B7FAC8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C88BC9-BEDC-44AD-AE79-660885B7D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78B520-F2E9-46EB-8327-9657D8739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BEA1D0-F6E0-4FC4-8B60-66FC73A1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8018F3-3AD9-4D54-A4C4-4F9FB903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3927E2-D190-4F9C-86F7-040191B31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6988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9DE7E-ADD1-4446-B59E-42BA99F41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74DC8E1-E7A1-4F35-B2D6-32C95336E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3A4D06-29ED-415C-A8AA-9151B108C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A043FF-700B-436B-9AE9-6AE4FE8A4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1B4D4F-8A42-493B-B353-19497146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A3D89C-6B9C-45BE-8029-AB793D532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5137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8907E-8B19-42C5-B709-B8787CFD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A6107E-8D67-4FEA-AB31-62CBE83366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5E18A5-027C-4AD5-8D32-7EF5DCE8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96373E-048B-42D3-ACC1-FDC79BAEF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AC247F-A5F1-4A04-9585-280E652D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3870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D5DD576-791B-453D-A177-F8453560A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E1853F1-D2D9-4945-82A9-2B09FBBD3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53F76E-F4BE-4ED9-9A8A-2E1E9405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CA3329-A7F5-47B4-AF37-3CD1C524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E8539F-4ABA-4E1D-AAEB-C29FF171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50410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A5BB808-C0CF-40A2-9E75-05E30BEB99F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679D8D1-A67C-46E9-AFA7-0588E9D9CF9A}"/>
              </a:ext>
            </a:extLst>
          </p:cNvPr>
          <p:cNvSpPr/>
          <p:nvPr userDrawn="1"/>
        </p:nvSpPr>
        <p:spPr>
          <a:xfrm flipV="1">
            <a:off x="3033346" y="316523"/>
            <a:ext cx="6125308" cy="45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BE5DF1E-4F29-4407-9114-DB3387A3E44A}"/>
              </a:ext>
            </a:extLst>
          </p:cNvPr>
          <p:cNvSpPr/>
          <p:nvPr userDrawn="1"/>
        </p:nvSpPr>
        <p:spPr>
          <a:xfrm>
            <a:off x="606669" y="300697"/>
            <a:ext cx="10978662" cy="773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71AB5F32-8B5E-4C1B-A427-7D82E68155DD}"/>
              </a:ext>
            </a:extLst>
          </p:cNvPr>
          <p:cNvSpPr txBox="1">
            <a:spLocks/>
          </p:cNvSpPr>
          <p:nvPr userDrawn="1"/>
        </p:nvSpPr>
        <p:spPr>
          <a:xfrm>
            <a:off x="11651065" y="141092"/>
            <a:ext cx="432485" cy="350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BY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FD19BD-F6B5-451E-B361-AAA3F3450773}" type="slidenum">
              <a:rPr lang="ru-BY" sz="1600" smtClean="0">
                <a:solidFill>
                  <a:schemeClr val="tx1"/>
                </a:solidFill>
              </a:rPr>
              <a:pPr/>
              <a:t>‹#›</a:t>
            </a:fld>
            <a:endParaRPr lang="ru-BY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47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A5BB808-C0CF-40A2-9E75-05E30BEB99F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92E10F7E-C931-483A-933A-91786188594C}"/>
              </a:ext>
            </a:extLst>
          </p:cNvPr>
          <p:cNvSpPr txBox="1">
            <a:spLocks/>
          </p:cNvSpPr>
          <p:nvPr userDrawn="1"/>
        </p:nvSpPr>
        <p:spPr>
          <a:xfrm>
            <a:off x="11585331" y="163121"/>
            <a:ext cx="432485" cy="350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BY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FD19BD-F6B5-451E-B361-AAA3F3450773}" type="slidenum">
              <a:rPr lang="ru-BY" sz="1400" smtClean="0">
                <a:solidFill>
                  <a:schemeClr val="tx1"/>
                </a:solidFill>
              </a:rPr>
              <a:pPr/>
              <a:t>‹#›</a:t>
            </a:fld>
            <a:endParaRPr lang="ru-BY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53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F0D6E921-E30C-4739-96EE-7AC327AB7D58}"/>
              </a:ext>
            </a:extLst>
          </p:cNvPr>
          <p:cNvSpPr txBox="1">
            <a:spLocks/>
          </p:cNvSpPr>
          <p:nvPr userDrawn="1"/>
        </p:nvSpPr>
        <p:spPr>
          <a:xfrm>
            <a:off x="10360707" y="159923"/>
            <a:ext cx="432485" cy="350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BY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FD19BD-F6B5-451E-B361-AAA3F3450773}" type="slidenum">
              <a:rPr lang="ru-BY" smtClean="0"/>
              <a:pPr/>
              <a:t>‹#›</a:t>
            </a:fld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55422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D8A11-8C5A-4B05-A7F0-BA76EEAE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5E2345-7657-4ACA-9BB4-0D0DA47A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67ED45-F8FA-4F34-8336-40229154E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34A9EE-C1A6-4F9A-8D6E-537B26D2F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57BC59-EA36-4AC2-B780-DED55984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3762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F1281-021A-497A-9140-D09D4F62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B9BF12-BF9D-4DD2-859E-B59D518BD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7A386-1289-4EFB-A479-44D6A58B9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4665DA-7D9B-4FF1-8696-7F18E423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FB1F3B-FB35-4335-AD6F-C05C8D7B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113A87-4E28-4F10-BFC2-60DFB990A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0244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2165C-3C0A-4891-A73A-18E2C7C6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DF9C88-BB2D-4105-BA90-1EEB43906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133537-5B01-4613-9478-75C0D47E5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DF0BD4A-3157-4AE6-A170-C577141DDD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5B3CD57-4A16-4094-B846-E0DF65CA0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D43983-FC6B-4B48-A518-72034C14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40BDB2D-A43F-4488-9E01-31BD2800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0FE463B-4A1E-41E8-BFD3-039596461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7644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8D1E8-A387-47AD-BA75-59AA304ED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950FBC2-9D10-4143-9855-A8765D9CF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F0014E-3BB8-42FF-A319-34EFFA41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D6F312-681B-4C9A-A2BD-A64AE7E2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69183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2354F70-AD2E-4DD4-96FC-A9CEC8A2D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7AF054E-8636-4EA2-A5B0-4EF3E008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036935-6905-4C4A-90AB-61EC7A36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6750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93FE4D-007C-43AA-9CC2-BA5C8E4CA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19CE27-8F1B-494D-BCDA-761C2361F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39EA45-5F9A-4B8F-A427-7026E28C66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6CE1FF-0DC7-439E-82A2-C49D92C4C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F72C32-3ED9-4EB8-9F64-95748F68D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7743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9" Type="http://schemas.openxmlformats.org/officeDocument/2006/relationships/image" Target="../media/image40.png"/><Relationship Id="rId3" Type="http://schemas.openxmlformats.org/officeDocument/2006/relationships/image" Target="../media/image18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40" Type="http://schemas.openxmlformats.org/officeDocument/2006/relationships/image" Target="../media/image41.png"/><Relationship Id="rId5" Type="http://schemas.openxmlformats.org/officeDocument/2006/relationships/image" Target="../media/image180.png"/><Relationship Id="rId28" Type="http://schemas.openxmlformats.org/officeDocument/2006/relationships/image" Target="../media/image32.png"/><Relationship Id="rId10" Type="http://schemas.openxmlformats.org/officeDocument/2006/relationships/image" Target="../media/image26.png"/><Relationship Id="rId31" Type="http://schemas.openxmlformats.org/officeDocument/2006/relationships/image" Target="../media/image23.png"/><Relationship Id="rId19" Type="http://schemas.openxmlformats.org/officeDocument/2006/relationships/image" Target="../media/image290.png"/><Relationship Id="rId4" Type="http://schemas.openxmlformats.org/officeDocument/2006/relationships/image" Target="../media/image170.png"/><Relationship Id="rId9" Type="http://schemas.openxmlformats.org/officeDocument/2006/relationships/image" Target="../media/image25.png"/><Relationship Id="rId27" Type="http://schemas.openxmlformats.org/officeDocument/2006/relationships/image" Target="../media/image31.png"/><Relationship Id="rId30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3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24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gi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8.png"/><Relationship Id="rId5" Type="http://schemas.openxmlformats.org/officeDocument/2006/relationships/image" Target="../media/image39.png"/><Relationship Id="rId10" Type="http://schemas.openxmlformats.org/officeDocument/2006/relationships/image" Target="../media/image24.png"/><Relationship Id="rId4" Type="http://schemas.openxmlformats.org/officeDocument/2006/relationships/image" Target="../media/image38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6.png"/><Relationship Id="rId3" Type="http://schemas.openxmlformats.org/officeDocument/2006/relationships/image" Target="../media/image43.png"/><Relationship Id="rId34" Type="http://schemas.openxmlformats.org/officeDocument/2006/relationships/image" Target="../media/image44.png"/><Relationship Id="rId42" Type="http://schemas.openxmlformats.org/officeDocument/2006/relationships/image" Target="../media/image50.png"/><Relationship Id="rId33" Type="http://schemas.openxmlformats.org/officeDocument/2006/relationships/image" Target="../media/image63.png"/><Relationship Id="rId38" Type="http://schemas.openxmlformats.org/officeDocument/2006/relationships/image" Target="../media/image45.png"/><Relationship Id="rId46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380.png"/><Relationship Id="rId24" Type="http://schemas.openxmlformats.org/officeDocument/2006/relationships/image" Target="../media/image53.png"/><Relationship Id="rId40" Type="http://schemas.openxmlformats.org/officeDocument/2006/relationships/image" Target="../media/image47.png"/><Relationship Id="rId45" Type="http://schemas.openxmlformats.org/officeDocument/2006/relationships/image" Target="../media/image54.png"/><Relationship Id="rId36" Type="http://schemas.openxmlformats.org/officeDocument/2006/relationships/image" Target="../media/image37.png"/><Relationship Id="rId44" Type="http://schemas.openxmlformats.org/officeDocument/2006/relationships/image" Target="../media/image52.png"/><Relationship Id="rId35" Type="http://schemas.openxmlformats.org/officeDocument/2006/relationships/image" Target="../media/image350.png"/><Relationship Id="rId22" Type="http://schemas.openxmlformats.org/officeDocument/2006/relationships/image" Target="../media/image2900.png"/><Relationship Id="rId27" Type="http://schemas.openxmlformats.org/officeDocument/2006/relationships/image" Target="../media/image57.png"/><Relationship Id="rId43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8.png"/><Relationship Id="rId5" Type="http://schemas.openxmlformats.org/officeDocument/2006/relationships/image" Target="../media/image380.png"/><Relationship Id="rId23" Type="http://schemas.openxmlformats.org/officeDocument/2006/relationships/image" Target="../media/image56.png"/><Relationship Id="rId4" Type="http://schemas.openxmlformats.org/officeDocument/2006/relationships/image" Target="../media/image37.png"/><Relationship Id="rId22" Type="http://schemas.openxmlformats.org/officeDocument/2006/relationships/image" Target="../media/image29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18.png"/><Relationship Id="rId12" Type="http://schemas.openxmlformats.org/officeDocument/2006/relationships/image" Target="../media/image3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9.gif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gif"/><Relationship Id="rId4" Type="http://schemas.openxmlformats.org/officeDocument/2006/relationships/image" Target="../media/image80.gif"/><Relationship Id="rId9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image" Target="../media/image830.png"/><Relationship Id="rId7" Type="http://schemas.openxmlformats.org/officeDocument/2006/relationships/image" Target="../media/image8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5" Type="http://schemas.openxmlformats.org/officeDocument/2006/relationships/image" Target="../media/image850.png"/><Relationship Id="rId10" Type="http://schemas.openxmlformats.org/officeDocument/2006/relationships/image" Target="../media/image94.png"/><Relationship Id="rId4" Type="http://schemas.openxmlformats.org/officeDocument/2006/relationships/image" Target="../media/image840.png"/><Relationship Id="rId9" Type="http://schemas.openxmlformats.org/officeDocument/2006/relationships/image" Target="../media/image9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9" Type="http://schemas.openxmlformats.org/officeDocument/2006/relationships/image" Target="../media/image122.png"/><Relationship Id="rId3" Type="http://schemas.openxmlformats.org/officeDocument/2006/relationships/image" Target="../media/image4.png"/><Relationship Id="rId42" Type="http://schemas.openxmlformats.org/officeDocument/2006/relationships/image" Target="../media/image90.png"/><Relationship Id="rId47" Type="http://schemas.openxmlformats.org/officeDocument/2006/relationships/image" Target="../media/image15.png"/><Relationship Id="rId7" Type="http://schemas.openxmlformats.org/officeDocument/2006/relationships/image" Target="../media/image81.png"/><Relationship Id="rId38" Type="http://schemas.openxmlformats.org/officeDocument/2006/relationships/image" Target="../media/image111.png"/><Relationship Id="rId46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41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37" Type="http://schemas.openxmlformats.org/officeDocument/2006/relationships/image" Target="../media/image100.png"/><Relationship Id="rId45" Type="http://schemas.openxmlformats.org/officeDocument/2006/relationships/image" Target="../media/image121.png"/><Relationship Id="rId5" Type="http://schemas.openxmlformats.org/officeDocument/2006/relationships/image" Target="../media/image73.png"/><Relationship Id="rId36" Type="http://schemas.openxmlformats.org/officeDocument/2006/relationships/image" Target="../media/image97.png"/><Relationship Id="rId44" Type="http://schemas.openxmlformats.org/officeDocument/2006/relationships/image" Target="../media/image110.png"/><Relationship Id="rId4" Type="http://schemas.openxmlformats.org/officeDocument/2006/relationships/image" Target="../media/image510.png"/><Relationship Id="rId4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4.png"/><Relationship Id="rId42" Type="http://schemas.openxmlformats.org/officeDocument/2006/relationships/image" Target="../media/image9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41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44" Type="http://schemas.openxmlformats.org/officeDocument/2006/relationships/image" Target="../media/image73.png"/><Relationship Id="rId4" Type="http://schemas.openxmlformats.org/officeDocument/2006/relationships/image" Target="../media/image510.png"/><Relationship Id="rId43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8A5585-AB4D-42C9-83CF-F9D5A7AE7E78}"/>
              </a:ext>
            </a:extLst>
          </p:cNvPr>
          <p:cNvSpPr txBox="1"/>
          <p:nvPr/>
        </p:nvSpPr>
        <p:spPr>
          <a:xfrm>
            <a:off x="6775149" y="2618341"/>
            <a:ext cx="51984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dirty="0"/>
              <a:t>Иван Колесников</a:t>
            </a:r>
            <a:r>
              <a:rPr lang="en-US" sz="2600" dirty="0"/>
              <a:t> | </a:t>
            </a:r>
            <a:r>
              <a:rPr lang="ru-RU" sz="2600" dirty="0"/>
              <a:t>Руководитель</a:t>
            </a:r>
            <a:endParaRPr lang="ru-BY" sz="2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42DC6-B96E-4727-9AD0-473A71F307A9}"/>
              </a:ext>
            </a:extLst>
          </p:cNvPr>
          <p:cNvSpPr txBox="1"/>
          <p:nvPr/>
        </p:nvSpPr>
        <p:spPr>
          <a:xfrm>
            <a:off x="6556751" y="1726203"/>
            <a:ext cx="5635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Петлевой маятник</a:t>
            </a:r>
            <a:endParaRPr lang="ru-BY" sz="4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15F6112-909F-420A-A582-2B1C3746FA33}"/>
              </a:ext>
            </a:extLst>
          </p:cNvPr>
          <p:cNvSpPr/>
          <p:nvPr/>
        </p:nvSpPr>
        <p:spPr>
          <a:xfrm>
            <a:off x="550127" y="5578693"/>
            <a:ext cx="11091746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ru-RU" i="1" dirty="0"/>
              <a:t>Соедините ниткой </a:t>
            </a:r>
            <a:r>
              <a:rPr lang="ru-RU" b="1" i="1" u="sng" dirty="0"/>
              <a:t>два груза, тяжёлый и лёгкий</a:t>
            </a:r>
            <a:r>
              <a:rPr lang="ru-RU" i="1" dirty="0"/>
              <a:t>, и перекиньте её через </a:t>
            </a:r>
            <a:r>
              <a:rPr lang="ru-RU" b="1" i="1" u="sng" dirty="0"/>
              <a:t>горизонтальный стержень</a:t>
            </a:r>
            <a:r>
              <a:rPr lang="ru-RU" i="1" dirty="0"/>
              <a:t>, опустив вниз лёгкий груз и подняв вверх тяжёлый. Отпустите лёгкий груз, и верёвка с ним будет </a:t>
            </a:r>
            <a:r>
              <a:rPr lang="ru-RU" b="1" i="1" u="sng" dirty="0"/>
              <a:t>наматываться на стержень, так что тяжёлый груз не упадёт</a:t>
            </a:r>
            <a:r>
              <a:rPr lang="ru-RU" i="1" dirty="0"/>
              <a:t>. </a:t>
            </a:r>
            <a:r>
              <a:rPr lang="ru-RU" b="1" i="1" u="sng" dirty="0"/>
              <a:t>Исследуйте</a:t>
            </a:r>
            <a:r>
              <a:rPr lang="ru-RU" i="1" dirty="0"/>
              <a:t> это явление</a:t>
            </a:r>
            <a:endParaRPr lang="ru-BY" sz="2000" i="1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58EAC22-51C6-4A95-A84A-7611AE8C8E5A}"/>
              </a:ext>
            </a:extLst>
          </p:cNvPr>
          <p:cNvCxnSpPr/>
          <p:nvPr/>
        </p:nvCxnSpPr>
        <p:spPr>
          <a:xfrm>
            <a:off x="6556751" y="1500809"/>
            <a:ext cx="390701" cy="834887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DF4D1C-B0D3-4851-92D3-BDB5211553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49" r="27471"/>
          <a:stretch/>
        </p:blipFill>
        <p:spPr>
          <a:xfrm>
            <a:off x="587330" y="498206"/>
            <a:ext cx="6266537" cy="4410125"/>
          </a:xfrm>
          <a:prstGeom prst="roundRect">
            <a:avLst>
              <a:gd name="adj" fmla="val 12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104D347-5FB3-4D6C-8910-07C191D027AF}"/>
              </a:ext>
            </a:extLst>
          </p:cNvPr>
          <p:cNvSpPr/>
          <p:nvPr/>
        </p:nvSpPr>
        <p:spPr>
          <a:xfrm>
            <a:off x="2001520" y="1676400"/>
            <a:ext cx="963664" cy="1066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70210F1D-4793-B64F-B982-EAD498A707FC}"/>
              </a:ext>
            </a:extLst>
          </p:cNvPr>
          <p:cNvSpPr/>
          <p:nvPr/>
        </p:nvSpPr>
        <p:spPr>
          <a:xfrm>
            <a:off x="550127" y="5133725"/>
            <a:ext cx="11091746" cy="4001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ru-RU" sz="2000" i="1" dirty="0"/>
              <a:t>Условие задачи</a:t>
            </a:r>
            <a:endParaRPr lang="ru-BY" sz="2000" i="1" dirty="0"/>
          </a:p>
        </p:txBody>
      </p:sp>
      <p:pic>
        <p:nvPicPr>
          <p:cNvPr id="13" name="Picture 2" descr="ЦТПО Московского Политехнического Университета - Moscow, Russia | Facebook">
            <a:extLst>
              <a:ext uri="{FF2B5EF4-FFF2-40B4-BE49-F238E27FC236}">
                <a16:creationId xmlns:a16="http://schemas.microsoft.com/office/drawing/2014/main" id="{ADB89E74-C084-B243-A984-1F7006233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0" b="26113"/>
          <a:stretch/>
        </p:blipFill>
        <p:spPr bwMode="auto">
          <a:xfrm>
            <a:off x="9275192" y="600580"/>
            <a:ext cx="1478913" cy="74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Департамент образования и науки города Москвы / Электронная приемная / ДОНМ">
            <a:extLst>
              <a:ext uri="{FF2B5EF4-FFF2-40B4-BE49-F238E27FC236}">
                <a16:creationId xmlns:a16="http://schemas.microsoft.com/office/drawing/2014/main" id="{20B616DD-8C49-0649-999C-1810DE002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1500" y="600580"/>
            <a:ext cx="667970" cy="80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65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AF42E34-F0D3-4DF1-BEC1-1B87B7F14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5D9D811-E10C-41CD-AF1C-C253D941E189}"/>
              </a:ext>
            </a:extLst>
          </p:cNvPr>
          <p:cNvSpPr/>
          <p:nvPr/>
        </p:nvSpPr>
        <p:spPr>
          <a:xfrm>
            <a:off x="1763796" y="540327"/>
            <a:ext cx="2049667" cy="1828800"/>
          </a:xfrm>
          <a:prstGeom prst="rect">
            <a:avLst/>
          </a:prstGeom>
          <a:solidFill>
            <a:srgbClr val="F2F2F2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64302" y="590910"/>
                <a:ext cx="7903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02" y="590910"/>
                <a:ext cx="790345" cy="276999"/>
              </a:xfrm>
              <a:prstGeom prst="rect">
                <a:avLst/>
              </a:prstGeom>
              <a:blipFill>
                <a:blip r:embed="rId4"/>
                <a:stretch>
                  <a:fillRect l="-6202" r="-9302" b="-35556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64302" y="890185"/>
                <a:ext cx="129311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02" y="890185"/>
                <a:ext cx="1293110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1763796" y="1512535"/>
                <a:ext cx="8653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796" y="1512535"/>
                <a:ext cx="865301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1763796" y="1972495"/>
                <a:ext cx="20792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.2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±0.008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796" y="1972495"/>
                <a:ext cx="2079224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C278DB-44A5-41A4-997A-723EE0259DB7}"/>
              </a:ext>
            </a:extLst>
          </p:cNvPr>
          <p:cNvSpPr txBox="1"/>
          <p:nvPr/>
        </p:nvSpPr>
        <p:spPr>
          <a:xfrm>
            <a:off x="4006189" y="124761"/>
            <a:ext cx="4364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Статическое трение</a:t>
            </a:r>
            <a:endParaRPr lang="ru-BY" sz="3200" dirty="0"/>
          </a:p>
        </p:txBody>
      </p:sp>
    </p:spTree>
    <p:extLst>
      <p:ext uri="{BB962C8B-B14F-4D97-AF65-F5344CB8AC3E}">
        <p14:creationId xmlns:p14="http://schemas.microsoft.com/office/powerpoint/2010/main" val="32114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A209DF27-831B-4806-ABBE-BA7C337C1CB9}"/>
              </a:ext>
            </a:extLst>
          </p:cNvPr>
          <p:cNvCxnSpPr>
            <a:cxnSpLocks/>
          </p:cNvCxnSpPr>
          <p:nvPr/>
        </p:nvCxnSpPr>
        <p:spPr>
          <a:xfrm>
            <a:off x="5309679" y="2452799"/>
            <a:ext cx="40816" cy="368384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F996595-2E4C-48D0-BDF6-DA489B2E6641}"/>
              </a:ext>
            </a:extLst>
          </p:cNvPr>
          <p:cNvSpPr txBox="1"/>
          <p:nvPr/>
        </p:nvSpPr>
        <p:spPr>
          <a:xfrm>
            <a:off x="546569" y="594269"/>
            <a:ext cx="8466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Динамическое трение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97A64315-9050-4AAA-B40D-9D678E1690A4}"/>
              </a:ext>
            </a:extLst>
          </p:cNvPr>
          <p:cNvSpPr/>
          <p:nvPr/>
        </p:nvSpPr>
        <p:spPr>
          <a:xfrm>
            <a:off x="1355826" y="2372900"/>
            <a:ext cx="159798" cy="1597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2CF9BD2B-7B2F-4ACD-B7DD-CEE8066B5D2C}"/>
              </a:ext>
            </a:extLst>
          </p:cNvPr>
          <p:cNvCxnSpPr>
            <a:cxnSpLocks/>
            <a:stCxn id="3" idx="6"/>
            <a:endCxn id="12" idx="0"/>
          </p:cNvCxnSpPr>
          <p:nvPr/>
        </p:nvCxnSpPr>
        <p:spPr>
          <a:xfrm>
            <a:off x="1515624" y="2452799"/>
            <a:ext cx="0" cy="783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18964D0E-06BC-432C-B2C6-6542E34DB2FC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>
            <a:off x="1355826" y="2452799"/>
            <a:ext cx="34422" cy="31067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DB4A30FD-DFF9-4496-A067-DC506D540B9A}"/>
              </a:ext>
            </a:extLst>
          </p:cNvPr>
          <p:cNvSpPr/>
          <p:nvPr/>
        </p:nvSpPr>
        <p:spPr>
          <a:xfrm>
            <a:off x="1256466" y="5559544"/>
            <a:ext cx="267564" cy="267564"/>
          </a:xfrm>
          <a:prstGeom prst="ellipse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BY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E320EB7-85DD-4F91-B7AC-F752082C9D20}"/>
              </a:ext>
            </a:extLst>
          </p:cNvPr>
          <p:cNvSpPr/>
          <p:nvPr/>
        </p:nvSpPr>
        <p:spPr>
          <a:xfrm>
            <a:off x="1344822" y="2531187"/>
            <a:ext cx="341604" cy="341604"/>
          </a:xfrm>
          <a:prstGeom prst="ellipse">
            <a:avLst/>
          </a:prstGeom>
          <a:solidFill>
            <a:srgbClr val="002060"/>
          </a:solidFill>
          <a:ln w="19050">
            <a:solidFill>
              <a:srgbClr val="002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BY"/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7F181173-2466-48C8-AC8A-7BEAC0814EFC}"/>
              </a:ext>
            </a:extLst>
          </p:cNvPr>
          <p:cNvGrpSpPr/>
          <p:nvPr/>
        </p:nvGrpSpPr>
        <p:grpSpPr>
          <a:xfrm>
            <a:off x="1515624" y="2652967"/>
            <a:ext cx="3595456" cy="3040361"/>
            <a:chOff x="1515624" y="2652967"/>
            <a:chExt cx="3595456" cy="3040361"/>
          </a:xfrm>
        </p:grpSpPr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60D9C86A-91CD-439C-9DD7-2250184A61DE}"/>
                </a:ext>
              </a:extLst>
            </p:cNvPr>
            <p:cNvCxnSpPr>
              <a:cxnSpLocks/>
            </p:cNvCxnSpPr>
            <p:nvPr/>
          </p:nvCxnSpPr>
          <p:spPr>
            <a:xfrm>
              <a:off x="3219605" y="2652967"/>
              <a:ext cx="1891475" cy="0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D2EB4E17-DE40-45EB-B31D-A82A829E73BA}"/>
                </a:ext>
              </a:extLst>
            </p:cNvPr>
            <p:cNvCxnSpPr>
              <a:cxnSpLocks/>
            </p:cNvCxnSpPr>
            <p:nvPr/>
          </p:nvCxnSpPr>
          <p:spPr>
            <a:xfrm>
              <a:off x="1515624" y="5693328"/>
              <a:ext cx="2547090" cy="0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1C20EE92-ECF9-47F4-BEB5-8ED02A43A61C}"/>
                </a:ext>
              </a:extLst>
            </p:cNvPr>
            <p:cNvCxnSpPr>
              <a:cxnSpLocks/>
            </p:cNvCxnSpPr>
            <p:nvPr/>
          </p:nvCxnSpPr>
          <p:spPr>
            <a:xfrm>
              <a:off x="3559944" y="2652967"/>
              <a:ext cx="0" cy="3038720"/>
            </a:xfrm>
            <a:prstGeom prst="line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F9FF722-6885-458A-9F7E-E920D6F9D4F1}"/>
                    </a:ext>
                  </a:extLst>
                </p:cNvPr>
                <p:cNvSpPr txBox="1"/>
                <p:nvPr/>
              </p:nvSpPr>
              <p:spPr>
                <a:xfrm>
                  <a:off x="3082210" y="3884654"/>
                  <a:ext cx="3754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F9FF722-6885-458A-9F7E-E920D6F9D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2210" y="3884654"/>
                  <a:ext cx="37542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4754" r="-13115" b="-10870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11800B28-E445-42DE-ADDA-8ABE485850E8}"/>
              </a:ext>
            </a:extLst>
          </p:cNvPr>
          <p:cNvGrpSpPr/>
          <p:nvPr/>
        </p:nvGrpSpPr>
        <p:grpSpPr>
          <a:xfrm>
            <a:off x="919003" y="5724619"/>
            <a:ext cx="317315" cy="391999"/>
            <a:chOff x="2875282" y="4016824"/>
            <a:chExt cx="620762" cy="766863"/>
          </a:xfrm>
        </p:grpSpPr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80FEF9D9-BD96-4395-9117-A546F847A22D}"/>
                </a:ext>
              </a:extLst>
            </p:cNvPr>
            <p:cNvSpPr/>
            <p:nvPr/>
          </p:nvSpPr>
          <p:spPr>
            <a:xfrm>
              <a:off x="2893350" y="4180992"/>
              <a:ext cx="602694" cy="602695"/>
            </a:xfrm>
            <a:prstGeom prst="ellipse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725DEA1-0150-4971-899C-3621DDBE3026}"/>
                </a:ext>
              </a:extLst>
            </p:cNvPr>
            <p:cNvSpPr txBox="1"/>
            <p:nvPr/>
          </p:nvSpPr>
          <p:spPr>
            <a:xfrm>
              <a:off x="2875282" y="4016824"/>
              <a:ext cx="602694" cy="635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  <a:endParaRPr lang="ru-BY" sz="2400" dirty="0"/>
            </a:p>
          </p:txBody>
        </p: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C00BF133-521B-468E-A69D-D9D7A4DFF12A}"/>
              </a:ext>
            </a:extLst>
          </p:cNvPr>
          <p:cNvGrpSpPr/>
          <p:nvPr/>
        </p:nvGrpSpPr>
        <p:grpSpPr>
          <a:xfrm>
            <a:off x="1645241" y="2772273"/>
            <a:ext cx="317313" cy="461665"/>
            <a:chOff x="2875280" y="4016825"/>
            <a:chExt cx="620759" cy="903151"/>
          </a:xfrm>
        </p:grpSpPr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2FA46579-81E2-44FF-A83C-C2760DF6C4BA}"/>
                </a:ext>
              </a:extLst>
            </p:cNvPr>
            <p:cNvSpPr/>
            <p:nvPr/>
          </p:nvSpPr>
          <p:spPr>
            <a:xfrm>
              <a:off x="2875280" y="4168621"/>
              <a:ext cx="602694" cy="602694"/>
            </a:xfrm>
            <a:prstGeom prst="ellipse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6B8B889-5D44-4B71-B916-C1E922E2BD28}"/>
                </a:ext>
              </a:extLst>
            </p:cNvPr>
            <p:cNvSpPr txBox="1"/>
            <p:nvPr/>
          </p:nvSpPr>
          <p:spPr>
            <a:xfrm>
              <a:off x="2893345" y="4016825"/>
              <a:ext cx="602694" cy="903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2</a:t>
              </a:r>
              <a:endParaRPr lang="ru-BY" sz="2400" dirty="0"/>
            </a:p>
          </p:txBody>
        </p:sp>
      </p:grpSp>
      <p:sp>
        <p:nvSpPr>
          <p:cNvPr id="50" name="Овал 49">
            <a:extLst>
              <a:ext uri="{FF2B5EF4-FFF2-40B4-BE49-F238E27FC236}">
                <a16:creationId xmlns:a16="http://schemas.microsoft.com/office/drawing/2014/main" id="{40C15DFE-517E-4760-8FF3-6A3F6D9DDE84}"/>
              </a:ext>
            </a:extLst>
          </p:cNvPr>
          <p:cNvSpPr/>
          <p:nvPr/>
        </p:nvSpPr>
        <p:spPr>
          <a:xfrm>
            <a:off x="5147682" y="2372900"/>
            <a:ext cx="159798" cy="1597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1ED2302C-F462-4D22-85E4-4739EFA900F4}"/>
              </a:ext>
            </a:extLst>
          </p:cNvPr>
          <p:cNvCxnSpPr>
            <a:cxnSpLocks/>
            <a:stCxn id="50" idx="6"/>
            <a:endCxn id="58" idx="0"/>
          </p:cNvCxnSpPr>
          <p:nvPr/>
        </p:nvCxnSpPr>
        <p:spPr>
          <a:xfrm>
            <a:off x="5307480" y="2452799"/>
            <a:ext cx="0" cy="783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EE87E5DE-8CF1-4284-AEA0-732487597B11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5147682" y="2452799"/>
            <a:ext cx="34422" cy="31067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Овал 57">
            <a:extLst>
              <a:ext uri="{FF2B5EF4-FFF2-40B4-BE49-F238E27FC236}">
                <a16:creationId xmlns:a16="http://schemas.microsoft.com/office/drawing/2014/main" id="{2E0FCDBC-AB3E-4EE4-A2DF-919E8C7E0696}"/>
              </a:ext>
            </a:extLst>
          </p:cNvPr>
          <p:cNvSpPr/>
          <p:nvPr/>
        </p:nvSpPr>
        <p:spPr>
          <a:xfrm>
            <a:off x="5136678" y="2531187"/>
            <a:ext cx="341604" cy="341604"/>
          </a:xfrm>
          <a:prstGeom prst="ellipse">
            <a:avLst/>
          </a:prstGeom>
          <a:solidFill>
            <a:srgbClr val="002060"/>
          </a:solidFill>
          <a:ln w="19050">
            <a:solidFill>
              <a:srgbClr val="002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BY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FF9484B2-4651-47F1-A809-F04BFB507F83}"/>
              </a:ext>
            </a:extLst>
          </p:cNvPr>
          <p:cNvSpPr/>
          <p:nvPr/>
        </p:nvSpPr>
        <p:spPr>
          <a:xfrm>
            <a:off x="5048322" y="5559544"/>
            <a:ext cx="267564" cy="267564"/>
          </a:xfrm>
          <a:prstGeom prst="ellipse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BY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B10A2558-727C-4AD2-AD18-9D71A779FD91}"/>
              </a:ext>
            </a:extLst>
          </p:cNvPr>
          <p:cNvGrpSpPr/>
          <p:nvPr/>
        </p:nvGrpSpPr>
        <p:grpSpPr>
          <a:xfrm>
            <a:off x="7668940" y="2249797"/>
            <a:ext cx="3217419" cy="3388106"/>
            <a:chOff x="7544804" y="1992539"/>
            <a:chExt cx="3217419" cy="33881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066C4DC-9B83-4E33-A9C6-A4F90978CEF6}"/>
                    </a:ext>
                  </a:extLst>
                </p:cNvPr>
                <p:cNvSpPr txBox="1"/>
                <p:nvPr/>
              </p:nvSpPr>
              <p:spPr>
                <a:xfrm>
                  <a:off x="7865108" y="1992539"/>
                  <a:ext cx="2296526" cy="6915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ru-BY" sz="20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066C4DC-9B83-4E33-A9C6-A4F90978CE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5108" y="1992539"/>
                  <a:ext cx="2296526" cy="6915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Прямоугольник 65">
                  <a:extLst>
                    <a:ext uri="{FF2B5EF4-FFF2-40B4-BE49-F238E27FC236}">
                      <a16:creationId xmlns:a16="http://schemas.microsoft.com/office/drawing/2014/main" id="{A4D2E11F-4699-41BE-900A-6EAFB7F4D273}"/>
                    </a:ext>
                  </a:extLst>
                </p:cNvPr>
                <p:cNvSpPr/>
                <p:nvPr/>
              </p:nvSpPr>
              <p:spPr>
                <a:xfrm>
                  <a:off x="7544804" y="3525735"/>
                  <a:ext cx="321741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35±0.006,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=1%</m:t>
                        </m:r>
                      </m:oMath>
                    </m:oMathPara>
                  </a14:m>
                  <a:endParaRPr lang="ru-BY" sz="2000" dirty="0"/>
                </a:p>
              </p:txBody>
            </p:sp>
          </mc:Choice>
          <mc:Fallback xmlns="">
            <p:sp>
              <p:nvSpPr>
                <p:cNvPr id="66" name="Прямоугольник 65">
                  <a:extLst>
                    <a:ext uri="{FF2B5EF4-FFF2-40B4-BE49-F238E27FC236}">
                      <a16:creationId xmlns:a16="http://schemas.microsoft.com/office/drawing/2014/main" id="{A4D2E11F-4699-41BE-900A-6EAFB7F4D2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4804" y="3525735"/>
                  <a:ext cx="3217419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75930E0C-2AB9-4A44-971D-AD5135161EF2}"/>
                </a:ext>
              </a:extLst>
            </p:cNvPr>
            <p:cNvSpPr/>
            <p:nvPr/>
          </p:nvSpPr>
          <p:spPr>
            <a:xfrm>
              <a:off x="7567618" y="3448507"/>
              <a:ext cx="3112973" cy="57948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Прямоугольник 75">
                  <a:extLst>
                    <a:ext uri="{FF2B5EF4-FFF2-40B4-BE49-F238E27FC236}">
                      <a16:creationId xmlns:a16="http://schemas.microsoft.com/office/drawing/2014/main" id="{DCEFA640-FE0C-404D-8637-5EFD337F929C}"/>
                    </a:ext>
                  </a:extLst>
                </p:cNvPr>
                <p:cNvSpPr/>
                <p:nvPr/>
              </p:nvSpPr>
              <p:spPr>
                <a:xfrm>
                  <a:off x="7691638" y="4702959"/>
                  <a:ext cx="2923749" cy="6776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𝑠𝑡𝑎𝑡𝑖𝑐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𝑑𝑦𝑛𝑎𝑚𝑖𝑐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𝑠𝑡𝑎𝑡𝑖𝑐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≈7%</m:t>
                        </m:r>
                      </m:oMath>
                    </m:oMathPara>
                  </a14:m>
                  <a:endParaRPr lang="ru-BY" sz="2000" dirty="0"/>
                </a:p>
              </p:txBody>
            </p:sp>
          </mc:Choice>
          <mc:Fallback xmlns="">
            <p:sp>
              <p:nvSpPr>
                <p:cNvPr id="76" name="Прямоугольник 75">
                  <a:extLst>
                    <a:ext uri="{FF2B5EF4-FFF2-40B4-BE49-F238E27FC236}">
                      <a16:creationId xmlns:a16="http://schemas.microsoft.com/office/drawing/2014/main" id="{DCEFA640-FE0C-404D-8637-5EFD337F92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1638" y="4702959"/>
                  <a:ext cx="2923749" cy="6776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0024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64" presetClass="path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5.55112E-17 -2.59259E-6 L 5.55112E-17 -0.4430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15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4000" decel="4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54167E-6 -1.48148E-6 L 0.00273 0.5053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2525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8" grpId="0" animBg="1"/>
      <p:bldP spid="58" grpId="1" animBg="1"/>
      <p:bldP spid="60" grpId="0" animBg="1"/>
      <p:bldP spid="6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E4A17A-DC57-4DE2-B875-C021AE3BF4F8}"/>
              </a:ext>
            </a:extLst>
          </p:cNvPr>
          <p:cNvSpPr txBox="1"/>
          <p:nvPr/>
        </p:nvSpPr>
        <p:spPr>
          <a:xfrm>
            <a:off x="546568" y="4160429"/>
            <a:ext cx="656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Теоретическая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252328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3"/>
          <a:srcRect l="16559" t="20419" b="23258"/>
          <a:stretch/>
        </p:blipFill>
        <p:spPr>
          <a:xfrm>
            <a:off x="598515" y="1512916"/>
            <a:ext cx="6785589" cy="4580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964047-43B7-4043-83BF-EF4FECCE3B41}"/>
              </a:ext>
            </a:extLst>
          </p:cNvPr>
          <p:cNvSpPr txBox="1"/>
          <p:nvPr/>
        </p:nvSpPr>
        <p:spPr>
          <a:xfrm>
            <a:off x="546569" y="594269"/>
            <a:ext cx="8466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Уравнения движения</a:t>
            </a:r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2BAA7256-6FA5-48D8-B047-ADB330BCEA18}"/>
              </a:ext>
            </a:extLst>
          </p:cNvPr>
          <p:cNvGrpSpPr/>
          <p:nvPr/>
        </p:nvGrpSpPr>
        <p:grpSpPr>
          <a:xfrm>
            <a:off x="7842440" y="3768429"/>
            <a:ext cx="437964" cy="523220"/>
            <a:chOff x="2875278" y="4118713"/>
            <a:chExt cx="602696" cy="702510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3FD771AE-6D55-4061-B064-E1EEC5975B4F}"/>
                </a:ext>
              </a:extLst>
            </p:cNvPr>
            <p:cNvSpPr/>
            <p:nvPr/>
          </p:nvSpPr>
          <p:spPr>
            <a:xfrm>
              <a:off x="2875280" y="4168621"/>
              <a:ext cx="602694" cy="602694"/>
            </a:xfrm>
            <a:prstGeom prst="ellipse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3E9244-3787-419A-A8B2-D130F94569EA}"/>
                </a:ext>
              </a:extLst>
            </p:cNvPr>
            <p:cNvSpPr txBox="1"/>
            <p:nvPr/>
          </p:nvSpPr>
          <p:spPr>
            <a:xfrm>
              <a:off x="2875278" y="4118713"/>
              <a:ext cx="602694" cy="702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!</a:t>
              </a:r>
              <a:endParaRPr lang="ru-BY" sz="2800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034D6B9-BA74-4577-8F0C-DD47271C9BBA}"/>
              </a:ext>
            </a:extLst>
          </p:cNvPr>
          <p:cNvSpPr txBox="1"/>
          <p:nvPr/>
        </p:nvSpPr>
        <p:spPr>
          <a:xfrm>
            <a:off x="8344570" y="3824138"/>
            <a:ext cx="323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Второй закон Ньютона</a:t>
            </a:r>
            <a:endParaRPr lang="ru-BY" sz="2000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B738617E-52F0-42EE-A549-C9D2E1859353}"/>
              </a:ext>
            </a:extLst>
          </p:cNvPr>
          <p:cNvGrpSpPr/>
          <p:nvPr/>
        </p:nvGrpSpPr>
        <p:grpSpPr>
          <a:xfrm>
            <a:off x="1704676" y="5770145"/>
            <a:ext cx="317315" cy="391999"/>
            <a:chOff x="2875282" y="4016824"/>
            <a:chExt cx="620762" cy="766863"/>
          </a:xfrm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727E1DC1-78DF-48E2-ABD4-29E50C768816}"/>
                </a:ext>
              </a:extLst>
            </p:cNvPr>
            <p:cNvSpPr/>
            <p:nvPr/>
          </p:nvSpPr>
          <p:spPr>
            <a:xfrm>
              <a:off x="2893350" y="4180992"/>
              <a:ext cx="602694" cy="602695"/>
            </a:xfrm>
            <a:prstGeom prst="ellipse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FB4FFE-436E-4E77-B1DD-0E61D2EAF32E}"/>
                </a:ext>
              </a:extLst>
            </p:cNvPr>
            <p:cNvSpPr txBox="1"/>
            <p:nvPr/>
          </p:nvSpPr>
          <p:spPr>
            <a:xfrm>
              <a:off x="2875282" y="4016824"/>
              <a:ext cx="602694" cy="635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  <a:endParaRPr lang="ru-BY" sz="2400" dirty="0"/>
            </a:p>
          </p:txBody>
        </p: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63FCF797-F827-4E75-8DEA-30249A264837}"/>
              </a:ext>
            </a:extLst>
          </p:cNvPr>
          <p:cNvGrpSpPr/>
          <p:nvPr/>
        </p:nvGrpSpPr>
        <p:grpSpPr>
          <a:xfrm>
            <a:off x="7098417" y="3205098"/>
            <a:ext cx="317313" cy="461665"/>
            <a:chOff x="2875280" y="4016825"/>
            <a:chExt cx="620759" cy="903151"/>
          </a:xfrm>
        </p:grpSpPr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C7614455-F2C6-4735-BE7C-77F5ADCA4222}"/>
                </a:ext>
              </a:extLst>
            </p:cNvPr>
            <p:cNvSpPr/>
            <p:nvPr/>
          </p:nvSpPr>
          <p:spPr>
            <a:xfrm>
              <a:off x="2875280" y="4168621"/>
              <a:ext cx="602694" cy="602694"/>
            </a:xfrm>
            <a:prstGeom prst="ellipse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3969218-6FBE-4841-AF85-5145F9968A58}"/>
                </a:ext>
              </a:extLst>
            </p:cNvPr>
            <p:cNvSpPr txBox="1"/>
            <p:nvPr/>
          </p:nvSpPr>
          <p:spPr>
            <a:xfrm>
              <a:off x="2893345" y="4016825"/>
              <a:ext cx="602694" cy="903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2</a:t>
              </a:r>
              <a:endParaRPr lang="ru-BY" sz="2400" dirty="0"/>
            </a:p>
          </p:txBody>
        </p:sp>
      </p:grp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E1CA02FF-AD38-4F8D-A60D-8ADDB1C38FB8}"/>
              </a:ext>
            </a:extLst>
          </p:cNvPr>
          <p:cNvCxnSpPr>
            <a:cxnSpLocks/>
          </p:cNvCxnSpPr>
          <p:nvPr/>
        </p:nvCxnSpPr>
        <p:spPr>
          <a:xfrm flipV="1">
            <a:off x="1522152" y="5237018"/>
            <a:ext cx="680721" cy="47752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1B0A6C2C-A472-4C79-A6D5-CD1B2F009CE8}"/>
              </a:ext>
            </a:extLst>
          </p:cNvPr>
          <p:cNvCxnSpPr>
            <a:cxnSpLocks/>
          </p:cNvCxnSpPr>
          <p:nvPr/>
        </p:nvCxnSpPr>
        <p:spPr>
          <a:xfrm>
            <a:off x="1452950" y="5781028"/>
            <a:ext cx="0" cy="38464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8353C31D-C9CB-4899-A2C4-ABF297C578F0}"/>
              </a:ext>
            </a:extLst>
          </p:cNvPr>
          <p:cNvCxnSpPr>
            <a:cxnSpLocks/>
          </p:cNvCxnSpPr>
          <p:nvPr/>
        </p:nvCxnSpPr>
        <p:spPr>
          <a:xfrm>
            <a:off x="7247774" y="2201490"/>
            <a:ext cx="0" cy="246710"/>
          </a:xfrm>
          <a:prstGeom prst="straightConnector1">
            <a:avLst/>
          </a:prstGeom>
          <a:ln w="19050">
            <a:solidFill>
              <a:srgbClr val="001E5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F81213E2-54EF-45BE-8AAD-D766370176F5}"/>
                  </a:ext>
                </a:extLst>
              </p:cNvPr>
              <p:cNvSpPr/>
              <p:nvPr/>
            </p:nvSpPr>
            <p:spPr>
              <a:xfrm rot="19509491">
                <a:off x="1514594" y="5112051"/>
                <a:ext cx="545534" cy="434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ru-RU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BY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F81213E2-54EF-45BE-8AAD-D766370176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09491">
                <a:off x="1514594" y="5112051"/>
                <a:ext cx="545534" cy="434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51670694-3904-432F-BBDC-568050F7C681}"/>
                  </a:ext>
                </a:extLst>
              </p:cNvPr>
              <p:cNvSpPr/>
              <p:nvPr/>
            </p:nvSpPr>
            <p:spPr>
              <a:xfrm>
                <a:off x="907308" y="5884354"/>
                <a:ext cx="5247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ru-BY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51670694-3904-432F-BBDC-568050F7C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08" y="5884354"/>
                <a:ext cx="524745" cy="369332"/>
              </a:xfrm>
              <a:prstGeom prst="rect">
                <a:avLst/>
              </a:prstGeom>
              <a:blipFill>
                <a:blip r:embed="rId5"/>
                <a:stretch>
                  <a:fillRect t="-19672" r="-53488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9F3AC2FF-AB8B-4768-BFA5-9D4F12403766}"/>
                  </a:ext>
                </a:extLst>
              </p:cNvPr>
              <p:cNvSpPr/>
              <p:nvPr/>
            </p:nvSpPr>
            <p:spPr>
              <a:xfrm rot="19975726">
                <a:off x="3983234" y="3415077"/>
                <a:ext cx="51559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BY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9F3AC2FF-AB8B-4768-BFA5-9D4F124037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75726">
                <a:off x="3983234" y="3415077"/>
                <a:ext cx="51559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Дуга 24">
            <a:extLst>
              <a:ext uri="{FF2B5EF4-FFF2-40B4-BE49-F238E27FC236}">
                <a16:creationId xmlns:a16="http://schemas.microsoft.com/office/drawing/2014/main" id="{87F9D924-C007-47EA-A833-A43A5CF65D59}"/>
              </a:ext>
            </a:extLst>
          </p:cNvPr>
          <p:cNvSpPr/>
          <p:nvPr/>
        </p:nvSpPr>
        <p:spPr>
          <a:xfrm>
            <a:off x="6850734" y="2083694"/>
            <a:ext cx="237173" cy="237173"/>
          </a:xfrm>
          <a:prstGeom prst="arc">
            <a:avLst>
              <a:gd name="adj1" fmla="val 14694388"/>
              <a:gd name="adj2" fmla="val 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BA85F00F-0F94-4AD2-8BF0-82539C891676}"/>
                  </a:ext>
                </a:extLst>
              </p:cNvPr>
              <p:cNvSpPr/>
              <p:nvPr/>
            </p:nvSpPr>
            <p:spPr>
              <a:xfrm>
                <a:off x="6927246" y="1857118"/>
                <a:ext cx="3854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BY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BA85F00F-0F94-4AD2-8BF0-82539C8916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46" y="1857118"/>
                <a:ext cx="385490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6820B286-AD25-4276-A4A8-CE8C88F4E635}"/>
              </a:ext>
            </a:extLst>
          </p:cNvPr>
          <p:cNvSpPr txBox="1"/>
          <p:nvPr/>
        </p:nvSpPr>
        <p:spPr>
          <a:xfrm>
            <a:off x="8344570" y="1689744"/>
            <a:ext cx="323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Координаты грузов</a:t>
            </a:r>
            <a:endParaRPr lang="ru-BY" sz="2000" dirty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A6EAB44D-F134-4338-AA18-19930011AE60}"/>
              </a:ext>
            </a:extLst>
          </p:cNvPr>
          <p:cNvCxnSpPr/>
          <p:nvPr/>
        </p:nvCxnSpPr>
        <p:spPr>
          <a:xfrm>
            <a:off x="6023786" y="2545133"/>
            <a:ext cx="0" cy="1516219"/>
          </a:xfrm>
          <a:prstGeom prst="line">
            <a:avLst/>
          </a:prstGeom>
          <a:ln w="19050">
            <a:solidFill>
              <a:srgbClr val="B0B0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A00240D7-2B8D-4012-B352-6DDA1977DFCF}"/>
                  </a:ext>
                </a:extLst>
              </p:cNvPr>
              <p:cNvSpPr/>
              <p:nvPr/>
            </p:nvSpPr>
            <p:spPr>
              <a:xfrm>
                <a:off x="5431463" y="2826967"/>
                <a:ext cx="70955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BY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A00240D7-2B8D-4012-B352-6DDA1977D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463" y="2826967"/>
                <a:ext cx="709553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0B2DCBF8-4767-4261-96ED-9148AA7B8ACD}"/>
              </a:ext>
            </a:extLst>
          </p:cNvPr>
          <p:cNvCxnSpPr/>
          <p:nvPr/>
        </p:nvCxnSpPr>
        <p:spPr>
          <a:xfrm>
            <a:off x="7702665" y="1464163"/>
            <a:ext cx="0" cy="45025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32A69F45-B4BF-41EF-96C8-FCEC0B948CD8}"/>
              </a:ext>
            </a:extLst>
          </p:cNvPr>
          <p:cNvGrpSpPr/>
          <p:nvPr/>
        </p:nvGrpSpPr>
        <p:grpSpPr>
          <a:xfrm>
            <a:off x="7842439" y="1626501"/>
            <a:ext cx="437964" cy="523220"/>
            <a:chOff x="2875278" y="4118713"/>
            <a:chExt cx="602696" cy="702510"/>
          </a:xfrm>
        </p:grpSpPr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F4D98DC6-87CC-4A18-8539-C40C8F957F90}"/>
                </a:ext>
              </a:extLst>
            </p:cNvPr>
            <p:cNvSpPr/>
            <p:nvPr/>
          </p:nvSpPr>
          <p:spPr>
            <a:xfrm>
              <a:off x="2875280" y="4168621"/>
              <a:ext cx="602694" cy="602694"/>
            </a:xfrm>
            <a:prstGeom prst="ellipse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FF93C8C-DF25-4A73-9651-05ACB21004A6}"/>
                </a:ext>
              </a:extLst>
            </p:cNvPr>
            <p:cNvSpPr txBox="1"/>
            <p:nvPr/>
          </p:nvSpPr>
          <p:spPr>
            <a:xfrm>
              <a:off x="2875278" y="4118713"/>
              <a:ext cx="602694" cy="702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!</a:t>
              </a:r>
              <a:endParaRPr lang="ru-BY" sz="2800" dirty="0"/>
            </a:p>
          </p:txBody>
        </p:sp>
      </p:grp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E1CA02FF-AD38-4F8D-A60D-8ADDB1C38FB8}"/>
              </a:ext>
            </a:extLst>
          </p:cNvPr>
          <p:cNvCxnSpPr>
            <a:cxnSpLocks/>
          </p:cNvCxnSpPr>
          <p:nvPr/>
        </p:nvCxnSpPr>
        <p:spPr>
          <a:xfrm flipH="1">
            <a:off x="6160863" y="1990751"/>
            <a:ext cx="680721" cy="47752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8353C31D-C9CB-4899-A2C4-ABF297C578F0}"/>
              </a:ext>
            </a:extLst>
          </p:cNvPr>
          <p:cNvCxnSpPr>
            <a:cxnSpLocks/>
          </p:cNvCxnSpPr>
          <p:nvPr/>
        </p:nvCxnSpPr>
        <p:spPr>
          <a:xfrm flipV="1">
            <a:off x="7247774" y="2480159"/>
            <a:ext cx="0" cy="246710"/>
          </a:xfrm>
          <a:prstGeom prst="straightConnector1">
            <a:avLst/>
          </a:prstGeom>
          <a:ln w="19050">
            <a:solidFill>
              <a:srgbClr val="001E5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Прямоугольник 79">
                <a:extLst>
                  <a:ext uri="{FF2B5EF4-FFF2-40B4-BE49-F238E27FC236}">
                    <a16:creationId xmlns:a16="http://schemas.microsoft.com/office/drawing/2014/main" id="{5D5F3F50-F4FB-4096-B903-FACC94359064}"/>
                  </a:ext>
                </a:extLst>
              </p:cNvPr>
              <p:cNvSpPr/>
              <p:nvPr/>
            </p:nvSpPr>
            <p:spPr>
              <a:xfrm>
                <a:off x="7253296" y="2356558"/>
                <a:ext cx="550856" cy="434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solidFill>
                                    <a:srgbClr val="00205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205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solidFill>
                                        <a:srgbClr val="00205C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205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>
                                      <a:solidFill>
                                        <a:srgbClr val="00205C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b="0" i="1">
                              <a:solidFill>
                                <a:srgbClr val="00205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BY" dirty="0">
                  <a:solidFill>
                    <a:srgbClr val="00205C"/>
                  </a:solidFill>
                </a:endParaRPr>
              </a:p>
            </p:txBody>
          </p:sp>
        </mc:Choice>
        <mc:Fallback xmlns="">
          <p:sp>
            <p:nvSpPr>
              <p:cNvPr id="80" name="Прямоугольник 79">
                <a:extLst>
                  <a:ext uri="{FF2B5EF4-FFF2-40B4-BE49-F238E27FC236}">
                    <a16:creationId xmlns:a16="http://schemas.microsoft.com/office/drawing/2014/main" id="{5D5F3F50-F4FB-4096-B903-FACC94359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296" y="2356558"/>
                <a:ext cx="550856" cy="4349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EF1DB1E9-7ED6-4487-9302-5D7C458544C2}"/>
              </a:ext>
            </a:extLst>
          </p:cNvPr>
          <p:cNvGrpSpPr/>
          <p:nvPr/>
        </p:nvGrpSpPr>
        <p:grpSpPr>
          <a:xfrm>
            <a:off x="5867854" y="2504651"/>
            <a:ext cx="270510" cy="277655"/>
            <a:chOff x="5867854" y="2504651"/>
            <a:chExt cx="270510" cy="277655"/>
          </a:xfrm>
        </p:grpSpPr>
        <p:sp>
          <p:nvSpPr>
            <p:cNvPr id="84" name="Дуга 83">
              <a:extLst>
                <a:ext uri="{FF2B5EF4-FFF2-40B4-BE49-F238E27FC236}">
                  <a16:creationId xmlns:a16="http://schemas.microsoft.com/office/drawing/2014/main" id="{6407C714-DCCA-4AEF-9950-4CAFED4EF699}"/>
                </a:ext>
              </a:extLst>
            </p:cNvPr>
            <p:cNvSpPr/>
            <p:nvPr/>
          </p:nvSpPr>
          <p:spPr>
            <a:xfrm rot="10800000">
              <a:off x="5867854" y="2545133"/>
              <a:ext cx="237173" cy="237173"/>
            </a:xfrm>
            <a:prstGeom prst="arc">
              <a:avLst>
                <a:gd name="adj1" fmla="val 15130209"/>
                <a:gd name="adj2" fmla="val 21329883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1" name="Дуга 50">
              <a:extLst>
                <a:ext uri="{FF2B5EF4-FFF2-40B4-BE49-F238E27FC236}">
                  <a16:creationId xmlns:a16="http://schemas.microsoft.com/office/drawing/2014/main" id="{6407C714-DCCA-4AEF-9950-4CAFED4EF699}"/>
                </a:ext>
              </a:extLst>
            </p:cNvPr>
            <p:cNvSpPr/>
            <p:nvPr/>
          </p:nvSpPr>
          <p:spPr>
            <a:xfrm rot="10800000">
              <a:off x="5901191" y="2504651"/>
              <a:ext cx="237173" cy="237173"/>
            </a:xfrm>
            <a:prstGeom prst="arc">
              <a:avLst>
                <a:gd name="adj1" fmla="val 16053261"/>
                <a:gd name="adj2" fmla="val 20876351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21B64C66-41BD-4B29-A93B-E96A1535569B}"/>
              </a:ext>
            </a:extLst>
          </p:cNvPr>
          <p:cNvCxnSpPr>
            <a:cxnSpLocks/>
          </p:cNvCxnSpPr>
          <p:nvPr/>
        </p:nvCxnSpPr>
        <p:spPr>
          <a:xfrm>
            <a:off x="7247774" y="2917871"/>
            <a:ext cx="0" cy="246710"/>
          </a:xfrm>
          <a:prstGeom prst="straightConnector1">
            <a:avLst/>
          </a:prstGeom>
          <a:ln w="19050">
            <a:solidFill>
              <a:srgbClr val="001E5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D0996BFD-48B7-405D-8C24-879363E887B3}"/>
                  </a:ext>
                </a:extLst>
              </p:cNvPr>
              <p:cNvSpPr/>
              <p:nvPr/>
            </p:nvSpPr>
            <p:spPr>
              <a:xfrm>
                <a:off x="7200816" y="2815936"/>
                <a:ext cx="6295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5C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acc>
                            <m:accPr>
                              <m:chr m:val="⃗"/>
                              <m:ctrlPr>
                                <a:rPr lang="en-US" i="1" smtClean="0">
                                  <a:solidFill>
                                    <a:srgbClr val="00205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205C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solidFill>
                                <a:srgbClr val="00205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BY" dirty="0">
                  <a:solidFill>
                    <a:srgbClr val="00205C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D0996BFD-48B7-405D-8C24-879363E88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816" y="2815936"/>
                <a:ext cx="629596" cy="369332"/>
              </a:xfrm>
              <a:prstGeom prst="rect">
                <a:avLst/>
              </a:prstGeom>
              <a:blipFill>
                <a:blip r:embed="rId10"/>
                <a:stretch>
                  <a:fillRect t="-19672" r="-33654" b="-8197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B0CCCB0-C4EF-4F94-8613-1E11CDFC87EA}"/>
              </a:ext>
            </a:extLst>
          </p:cNvPr>
          <p:cNvCxnSpPr/>
          <p:nvPr/>
        </p:nvCxnSpPr>
        <p:spPr>
          <a:xfrm>
            <a:off x="1522152" y="5714538"/>
            <a:ext cx="680721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ADF45B77-4391-4B61-94B1-8FF6FA7D7D4D}"/>
              </a:ext>
            </a:extLst>
          </p:cNvPr>
          <p:cNvCxnSpPr>
            <a:cxnSpLocks/>
          </p:cNvCxnSpPr>
          <p:nvPr/>
        </p:nvCxnSpPr>
        <p:spPr>
          <a:xfrm>
            <a:off x="2202873" y="5237018"/>
            <a:ext cx="0" cy="47752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7637652C-9080-47BE-AB6C-8427209400A8}"/>
              </a:ext>
            </a:extLst>
          </p:cNvPr>
          <p:cNvGrpSpPr/>
          <p:nvPr/>
        </p:nvGrpSpPr>
        <p:grpSpPr>
          <a:xfrm>
            <a:off x="2050571" y="5186710"/>
            <a:ext cx="270510" cy="277655"/>
            <a:chOff x="5867854" y="2504651"/>
            <a:chExt cx="270510" cy="277655"/>
          </a:xfrm>
        </p:grpSpPr>
        <p:sp>
          <p:nvSpPr>
            <p:cNvPr id="63" name="Дуга 62">
              <a:extLst>
                <a:ext uri="{FF2B5EF4-FFF2-40B4-BE49-F238E27FC236}">
                  <a16:creationId xmlns:a16="http://schemas.microsoft.com/office/drawing/2014/main" id="{D9663C0B-ED7E-4669-8A1B-CFAACDC38C0B}"/>
                </a:ext>
              </a:extLst>
            </p:cNvPr>
            <p:cNvSpPr/>
            <p:nvPr/>
          </p:nvSpPr>
          <p:spPr>
            <a:xfrm rot="10800000">
              <a:off x="5867854" y="2545133"/>
              <a:ext cx="237173" cy="237173"/>
            </a:xfrm>
            <a:prstGeom prst="arc">
              <a:avLst>
                <a:gd name="adj1" fmla="val 15130209"/>
                <a:gd name="adj2" fmla="val 21329883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4" name="Дуга 63">
              <a:extLst>
                <a:ext uri="{FF2B5EF4-FFF2-40B4-BE49-F238E27FC236}">
                  <a16:creationId xmlns:a16="http://schemas.microsoft.com/office/drawing/2014/main" id="{5E4C782F-A073-43EF-A06D-FD0BC56FE3B4}"/>
                </a:ext>
              </a:extLst>
            </p:cNvPr>
            <p:cNvSpPr/>
            <p:nvPr/>
          </p:nvSpPr>
          <p:spPr>
            <a:xfrm rot="10800000">
              <a:off x="5901191" y="2504651"/>
              <a:ext cx="237173" cy="237173"/>
            </a:xfrm>
            <a:prstGeom prst="arc">
              <a:avLst>
                <a:gd name="adj1" fmla="val 16053261"/>
                <a:gd name="adj2" fmla="val 20876351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  <p:grpSp>
        <p:nvGrpSpPr>
          <p:cNvPr id="128" name="Группа 127">
            <a:extLst>
              <a:ext uri="{FF2B5EF4-FFF2-40B4-BE49-F238E27FC236}">
                <a16:creationId xmlns:a16="http://schemas.microsoft.com/office/drawing/2014/main" id="{D415CD63-2735-4C69-ACE0-8CB6F41D1A55}"/>
              </a:ext>
            </a:extLst>
          </p:cNvPr>
          <p:cNvGrpSpPr/>
          <p:nvPr/>
        </p:nvGrpSpPr>
        <p:grpSpPr>
          <a:xfrm>
            <a:off x="8355325" y="2234182"/>
            <a:ext cx="3125426" cy="1197568"/>
            <a:chOff x="8180727" y="2434144"/>
            <a:chExt cx="3125426" cy="11975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Прямоугольник 128">
                  <a:extLst>
                    <a:ext uri="{FF2B5EF4-FFF2-40B4-BE49-F238E27FC236}">
                      <a16:creationId xmlns:a16="http://schemas.microsoft.com/office/drawing/2014/main" id="{26C82CC1-DFAB-4F53-929A-B3A3990986F8}"/>
                    </a:ext>
                  </a:extLst>
                </p:cNvPr>
                <p:cNvSpPr/>
                <p:nvPr/>
              </p:nvSpPr>
              <p:spPr>
                <a:xfrm>
                  <a:off x="8180727" y="2434144"/>
                  <a:ext cx="312542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</m:oMath>
                    </m:oMathPara>
                  </a14:m>
                  <a:endParaRPr lang="ru-BY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9" name="Прямоугольник 128">
                  <a:extLst>
                    <a:ext uri="{FF2B5EF4-FFF2-40B4-BE49-F238E27FC236}">
                      <a16:creationId xmlns:a16="http://schemas.microsoft.com/office/drawing/2014/main" id="{26C82CC1-DFAB-4F53-929A-B3A3990986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0727" y="2434144"/>
                  <a:ext cx="3125426" cy="369332"/>
                </a:xfrm>
                <a:prstGeom prst="rect">
                  <a:avLst/>
                </a:prstGeom>
                <a:blipFill>
                  <a:blip r:embed="rId27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Прямоугольник 129">
                  <a:extLst>
                    <a:ext uri="{FF2B5EF4-FFF2-40B4-BE49-F238E27FC236}">
                      <a16:creationId xmlns:a16="http://schemas.microsoft.com/office/drawing/2014/main" id="{E5903E68-F9EB-42F5-B847-89A1E384D5E3}"/>
                    </a:ext>
                  </a:extLst>
                </p:cNvPr>
                <p:cNvSpPr/>
                <p:nvPr/>
              </p:nvSpPr>
              <p:spPr>
                <a:xfrm>
                  <a:off x="8180727" y="2847462"/>
                  <a:ext cx="312542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</m:oMath>
                    </m:oMathPara>
                  </a14:m>
                  <a:endParaRPr lang="ru-BY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Прямоугольник 129">
                  <a:extLst>
                    <a:ext uri="{FF2B5EF4-FFF2-40B4-BE49-F238E27FC236}">
                      <a16:creationId xmlns:a16="http://schemas.microsoft.com/office/drawing/2014/main" id="{E5903E68-F9EB-42F5-B847-89A1E384D5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0727" y="2847462"/>
                  <a:ext cx="3125426" cy="369332"/>
                </a:xfrm>
                <a:prstGeom prst="rect">
                  <a:avLst/>
                </a:prstGeom>
                <a:blipFill>
                  <a:blip r:embed="rId28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Прямоугольник 130">
                  <a:extLst>
                    <a:ext uri="{FF2B5EF4-FFF2-40B4-BE49-F238E27FC236}">
                      <a16:creationId xmlns:a16="http://schemas.microsoft.com/office/drawing/2014/main" id="{E79D37F8-D08C-4399-99C9-14415C32DAD9}"/>
                    </a:ext>
                  </a:extLst>
                </p:cNvPr>
                <p:cNvSpPr/>
                <p:nvPr/>
              </p:nvSpPr>
              <p:spPr>
                <a:xfrm>
                  <a:off x="8180727" y="3262380"/>
                  <a:ext cx="222026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ru-BY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Прямоугольник 130">
                  <a:extLst>
                    <a:ext uri="{FF2B5EF4-FFF2-40B4-BE49-F238E27FC236}">
                      <a16:creationId xmlns:a16="http://schemas.microsoft.com/office/drawing/2014/main" id="{E79D37F8-D08C-4399-99C9-14415C32D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0727" y="3262380"/>
                  <a:ext cx="2220262" cy="369332"/>
                </a:xfrm>
                <a:prstGeom prst="rect">
                  <a:avLst/>
                </a:prstGeom>
                <a:blipFill>
                  <a:blip r:embed="rId29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Группа 131">
            <a:extLst>
              <a:ext uri="{FF2B5EF4-FFF2-40B4-BE49-F238E27FC236}">
                <a16:creationId xmlns:a16="http://schemas.microsoft.com/office/drawing/2014/main" id="{25DBC29D-DE8F-434C-9C88-B320F69335A4}"/>
              </a:ext>
            </a:extLst>
          </p:cNvPr>
          <p:cNvGrpSpPr/>
          <p:nvPr/>
        </p:nvGrpSpPr>
        <p:grpSpPr>
          <a:xfrm>
            <a:off x="8355325" y="4352718"/>
            <a:ext cx="3994328" cy="1236461"/>
            <a:chOff x="8344570" y="3909004"/>
            <a:chExt cx="3125426" cy="11733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Прямоугольник 132">
                  <a:extLst>
                    <a:ext uri="{FF2B5EF4-FFF2-40B4-BE49-F238E27FC236}">
                      <a16:creationId xmlns:a16="http://schemas.microsoft.com/office/drawing/2014/main" id="{9F0105E3-70FC-4F9B-801B-1A871BF38439}"/>
                    </a:ext>
                  </a:extLst>
                </p:cNvPr>
                <p:cNvSpPr/>
                <p:nvPr/>
              </p:nvSpPr>
              <p:spPr>
                <a:xfrm>
                  <a:off x="8344570" y="3909004"/>
                  <a:ext cx="3125426" cy="3587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acc>
                              <m:accPr>
                                <m:chr m:val="̈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</m:oMath>
                    </m:oMathPara>
                  </a14:m>
                  <a:endParaRPr lang="ru-BY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Прямоугольник 132">
                  <a:extLst>
                    <a:ext uri="{FF2B5EF4-FFF2-40B4-BE49-F238E27FC236}">
                      <a16:creationId xmlns:a16="http://schemas.microsoft.com/office/drawing/2014/main" id="{9F0105E3-70FC-4F9B-801B-1A871BF384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4570" y="3909004"/>
                  <a:ext cx="3125426" cy="358705"/>
                </a:xfrm>
                <a:prstGeom prst="rect">
                  <a:avLst/>
                </a:prstGeom>
                <a:blipFill>
                  <a:blip r:embed="rId30"/>
                  <a:stretch>
                    <a:fillRect b="-8065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Прямоугольник 133">
                  <a:extLst>
                    <a:ext uri="{FF2B5EF4-FFF2-40B4-BE49-F238E27FC236}">
                      <a16:creationId xmlns:a16="http://schemas.microsoft.com/office/drawing/2014/main" id="{997E2A2E-729A-4ED7-B253-2995D7060012}"/>
                    </a:ext>
                  </a:extLst>
                </p:cNvPr>
                <p:cNvSpPr/>
                <p:nvPr/>
              </p:nvSpPr>
              <p:spPr>
                <a:xfrm>
                  <a:off x="8344570" y="4322430"/>
                  <a:ext cx="3061484" cy="35048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acc>
                              <m:accPr>
                                <m:chr m:val="̈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</m:oMath>
                    </m:oMathPara>
                  </a14:m>
                  <a:endParaRPr lang="ru-BY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Прямоугольник 133">
                  <a:extLst>
                    <a:ext uri="{FF2B5EF4-FFF2-40B4-BE49-F238E27FC236}">
                      <a16:creationId xmlns:a16="http://schemas.microsoft.com/office/drawing/2014/main" id="{997E2A2E-729A-4ED7-B253-2995D70600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4570" y="4322430"/>
                  <a:ext cx="3061484" cy="350489"/>
                </a:xfrm>
                <a:prstGeom prst="rect">
                  <a:avLst/>
                </a:prstGeom>
                <a:blipFill>
                  <a:blip r:embed="rId31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Прямоугольник 134">
                  <a:extLst>
                    <a:ext uri="{FF2B5EF4-FFF2-40B4-BE49-F238E27FC236}">
                      <a16:creationId xmlns:a16="http://schemas.microsoft.com/office/drawing/2014/main" id="{C00D3C6C-5FDF-41B3-BC51-2A030FE2B3BA}"/>
                    </a:ext>
                  </a:extLst>
                </p:cNvPr>
                <p:cNvSpPr/>
                <p:nvPr/>
              </p:nvSpPr>
              <p:spPr>
                <a:xfrm>
                  <a:off x="8344570" y="4731894"/>
                  <a:ext cx="1988087" cy="35048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ru-BY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Прямоугольник 90">
                  <a:extLst>
                    <a:ext uri="{FF2B5EF4-FFF2-40B4-BE49-F238E27FC236}">
                      <a16:creationId xmlns:a16="http://schemas.microsoft.com/office/drawing/2014/main" id="{1547FD80-47BC-403A-8825-2644D6B538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4570" y="4731894"/>
                  <a:ext cx="1988087" cy="350489"/>
                </a:xfrm>
                <a:prstGeom prst="rect">
                  <a:avLst/>
                </a:prstGeom>
                <a:blipFill>
                  <a:blip r:embed="rId19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2F8D8E8-162B-4CFF-B98E-F60A3834FEBD}"/>
                  </a:ext>
                </a:extLst>
              </p:cNvPr>
              <p:cNvSpPr txBox="1"/>
              <p:nvPr/>
            </p:nvSpPr>
            <p:spPr>
              <a:xfrm>
                <a:off x="7361973" y="2061563"/>
                <a:ext cx="17132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2F8D8E8-162B-4CFF-B98E-F60A3834F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973" y="2061563"/>
                <a:ext cx="171329" cy="246221"/>
              </a:xfrm>
              <a:prstGeom prst="rect">
                <a:avLst/>
              </a:prstGeom>
              <a:blipFill>
                <a:blip r:embed="rId39"/>
                <a:stretch>
                  <a:fillRect l="-14286" r="-10714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6C3ACB1-D4E1-464E-9E09-86F0D82B3324}"/>
                  </a:ext>
                </a:extLst>
              </p:cNvPr>
              <p:cNvSpPr txBox="1"/>
              <p:nvPr/>
            </p:nvSpPr>
            <p:spPr>
              <a:xfrm>
                <a:off x="6891571" y="1496066"/>
                <a:ext cx="1750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BY" sz="16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6C3ACB1-D4E1-464E-9E09-86F0D82B3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571" y="1496066"/>
                <a:ext cx="175048" cy="246221"/>
              </a:xfrm>
              <a:prstGeom prst="rect">
                <a:avLst/>
              </a:prstGeom>
              <a:blipFill>
                <a:blip r:embed="rId40"/>
                <a:stretch>
                  <a:fillRect l="-25000" r="-25000" b="-24390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4F2DAF0-1A65-4B49-AA42-D54E28CA427A}"/>
              </a:ext>
            </a:extLst>
          </p:cNvPr>
          <p:cNvCxnSpPr>
            <a:cxnSpLocks/>
          </p:cNvCxnSpPr>
          <p:nvPr/>
        </p:nvCxnSpPr>
        <p:spPr>
          <a:xfrm flipV="1">
            <a:off x="6979095" y="1760484"/>
            <a:ext cx="0" cy="4308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Прямая со стрелкой 108">
            <a:extLst>
              <a:ext uri="{FF2B5EF4-FFF2-40B4-BE49-F238E27FC236}">
                <a16:creationId xmlns:a16="http://schemas.microsoft.com/office/drawing/2014/main" id="{12297267-80D4-4C20-AD84-8E99BE24C7F9}"/>
              </a:ext>
            </a:extLst>
          </p:cNvPr>
          <p:cNvCxnSpPr>
            <a:cxnSpLocks/>
          </p:cNvCxnSpPr>
          <p:nvPr/>
        </p:nvCxnSpPr>
        <p:spPr>
          <a:xfrm>
            <a:off x="609600" y="2196582"/>
            <a:ext cx="6751782" cy="1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Прямая соединительная линия 124">
            <a:extLst>
              <a:ext uri="{FF2B5EF4-FFF2-40B4-BE49-F238E27FC236}">
                <a16:creationId xmlns:a16="http://schemas.microsoft.com/office/drawing/2014/main" id="{2E7B35CD-792C-4220-A928-BD5C2224AC05}"/>
              </a:ext>
            </a:extLst>
          </p:cNvPr>
          <p:cNvCxnSpPr>
            <a:cxnSpLocks/>
          </p:cNvCxnSpPr>
          <p:nvPr/>
        </p:nvCxnSpPr>
        <p:spPr>
          <a:xfrm>
            <a:off x="609600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Прямая соединительная линия 142">
            <a:extLst>
              <a:ext uri="{FF2B5EF4-FFF2-40B4-BE49-F238E27FC236}">
                <a16:creationId xmlns:a16="http://schemas.microsoft.com/office/drawing/2014/main" id="{2562B7BF-1961-4EE1-A00F-9D613DBA332B}"/>
              </a:ext>
            </a:extLst>
          </p:cNvPr>
          <p:cNvCxnSpPr>
            <a:cxnSpLocks/>
          </p:cNvCxnSpPr>
          <p:nvPr/>
        </p:nvCxnSpPr>
        <p:spPr>
          <a:xfrm>
            <a:off x="3682459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Прямая соединительная линия 144">
            <a:extLst>
              <a:ext uri="{FF2B5EF4-FFF2-40B4-BE49-F238E27FC236}">
                <a16:creationId xmlns:a16="http://schemas.microsoft.com/office/drawing/2014/main" id="{C509C0FC-514B-4B72-9C36-B08C94BEEECA}"/>
              </a:ext>
            </a:extLst>
          </p:cNvPr>
          <p:cNvCxnSpPr>
            <a:cxnSpLocks/>
          </p:cNvCxnSpPr>
          <p:nvPr/>
        </p:nvCxnSpPr>
        <p:spPr>
          <a:xfrm>
            <a:off x="6670582" y="6583680"/>
            <a:ext cx="183896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Прямая соединительная линия 147">
            <a:extLst>
              <a:ext uri="{FF2B5EF4-FFF2-40B4-BE49-F238E27FC236}">
                <a16:creationId xmlns:a16="http://schemas.microsoft.com/office/drawing/2014/main" id="{F8D084FE-FC64-4F03-9CE3-420AD589F45A}"/>
              </a:ext>
            </a:extLst>
          </p:cNvPr>
          <p:cNvCxnSpPr>
            <a:cxnSpLocks/>
          </p:cNvCxnSpPr>
          <p:nvPr/>
        </p:nvCxnSpPr>
        <p:spPr>
          <a:xfrm>
            <a:off x="9743440" y="6583680"/>
            <a:ext cx="183896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7AD2310-C4DD-B34C-92A6-6E0A4BEF7204}"/>
              </a:ext>
            </a:extLst>
          </p:cNvPr>
          <p:cNvSpPr txBox="1"/>
          <p:nvPr/>
        </p:nvSpPr>
        <p:spPr>
          <a:xfrm>
            <a:off x="60960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Введение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64085D0-A8B2-EA41-AA5E-CA36F8411A0F}"/>
              </a:ext>
            </a:extLst>
          </p:cNvPr>
          <p:cNvSpPr txBox="1"/>
          <p:nvPr/>
        </p:nvSpPr>
        <p:spPr>
          <a:xfrm>
            <a:off x="3682459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Кач</a:t>
            </a:r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описание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8F63CDA-2816-D446-A4CF-6116150BE261}"/>
              </a:ext>
            </a:extLst>
          </p:cNvPr>
          <p:cNvSpPr txBox="1"/>
          <p:nvPr/>
        </p:nvSpPr>
        <p:spPr>
          <a:xfrm>
            <a:off x="6670582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Теория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3C76E46-D3F2-044A-A9D0-7F9BE8D21B56}"/>
              </a:ext>
            </a:extLst>
          </p:cNvPr>
          <p:cNvSpPr txBox="1"/>
          <p:nvPr/>
        </p:nvSpPr>
        <p:spPr>
          <a:xfrm>
            <a:off x="974344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7233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0" grpId="0"/>
      <p:bldP spid="74" grpId="0"/>
      <p:bldP spid="76" grpId="0"/>
      <p:bldP spid="25" grpId="0" animBg="1"/>
      <p:bldP spid="78" grpId="0"/>
      <p:bldP spid="82" grpId="0"/>
      <p:bldP spid="85" grpId="0"/>
      <p:bldP spid="80" grpId="0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10AA78-17FC-4F67-A61F-D6D623C35223}"/>
              </a:ext>
            </a:extLst>
          </p:cNvPr>
          <p:cNvSpPr txBox="1"/>
          <p:nvPr/>
        </p:nvSpPr>
        <p:spPr>
          <a:xfrm>
            <a:off x="546569" y="594269"/>
            <a:ext cx="8466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Допущения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B5F1741-3BFE-4835-92FE-F2CF6DC7D7E5}"/>
              </a:ext>
            </a:extLst>
          </p:cNvPr>
          <p:cNvGrpSpPr/>
          <p:nvPr/>
        </p:nvGrpSpPr>
        <p:grpSpPr>
          <a:xfrm>
            <a:off x="546569" y="2117250"/>
            <a:ext cx="437964" cy="523220"/>
            <a:chOff x="2875278" y="4118713"/>
            <a:chExt cx="602696" cy="70251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0E454D9E-555E-489A-876E-CB8199164034}"/>
                </a:ext>
              </a:extLst>
            </p:cNvPr>
            <p:cNvSpPr/>
            <p:nvPr/>
          </p:nvSpPr>
          <p:spPr>
            <a:xfrm>
              <a:off x="2875280" y="4168621"/>
              <a:ext cx="602694" cy="602694"/>
            </a:xfrm>
            <a:prstGeom prst="ellipse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CE32F3-027C-4378-A744-0DD879426089}"/>
                </a:ext>
              </a:extLst>
            </p:cNvPr>
            <p:cNvSpPr txBox="1"/>
            <p:nvPr/>
          </p:nvSpPr>
          <p:spPr>
            <a:xfrm>
              <a:off x="2875278" y="4118713"/>
              <a:ext cx="602694" cy="702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</a:t>
              </a:r>
              <a:endParaRPr lang="ru-BY" sz="28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0F71FA3-9D2B-458A-BAE3-D54E4C063123}"/>
              </a:ext>
            </a:extLst>
          </p:cNvPr>
          <p:cNvSpPr txBox="1"/>
          <p:nvPr/>
        </p:nvSpPr>
        <p:spPr>
          <a:xfrm>
            <a:off x="984532" y="2172959"/>
            <a:ext cx="4448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Грузы двигаются в одной </a:t>
            </a:r>
            <a:r>
              <a:rPr lang="ru-RU" sz="2000" dirty="0" err="1"/>
              <a:t>плоскоти</a:t>
            </a:r>
            <a:endParaRPr lang="ru-BY" sz="20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573EE8D-F085-4A48-AE39-F32E528029AE}"/>
              </a:ext>
            </a:extLst>
          </p:cNvPr>
          <p:cNvGrpSpPr/>
          <p:nvPr/>
        </p:nvGrpSpPr>
        <p:grpSpPr>
          <a:xfrm>
            <a:off x="546569" y="3883820"/>
            <a:ext cx="437964" cy="523220"/>
            <a:chOff x="2875278" y="4118713"/>
            <a:chExt cx="602696" cy="702510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5E9C941-D07C-4CF5-B4BB-C12FE847E493}"/>
                </a:ext>
              </a:extLst>
            </p:cNvPr>
            <p:cNvSpPr/>
            <p:nvPr/>
          </p:nvSpPr>
          <p:spPr>
            <a:xfrm>
              <a:off x="2875280" y="4168621"/>
              <a:ext cx="602694" cy="602694"/>
            </a:xfrm>
            <a:prstGeom prst="ellipse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673055-C220-482B-B37B-52DC051EAB8D}"/>
                </a:ext>
              </a:extLst>
            </p:cNvPr>
            <p:cNvSpPr txBox="1"/>
            <p:nvPr/>
          </p:nvSpPr>
          <p:spPr>
            <a:xfrm>
              <a:off x="2875278" y="4118713"/>
              <a:ext cx="602694" cy="702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800" dirty="0"/>
                <a:t>2</a:t>
              </a:r>
              <a:endParaRPr lang="ru-BY" sz="28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DF7799E-0FBB-4229-95A6-E8ED1298850C}"/>
              </a:ext>
            </a:extLst>
          </p:cNvPr>
          <p:cNvSpPr txBox="1"/>
          <p:nvPr/>
        </p:nvSpPr>
        <p:spPr>
          <a:xfrm>
            <a:off x="984532" y="3939529"/>
            <a:ext cx="4448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Коэффициент трения постоянен</a:t>
            </a:r>
            <a:endParaRPr lang="ru-BY" sz="2000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B52A336-5F86-49B5-A68A-D1313634F61B}"/>
              </a:ext>
            </a:extLst>
          </p:cNvPr>
          <p:cNvGrpSpPr/>
          <p:nvPr/>
        </p:nvGrpSpPr>
        <p:grpSpPr>
          <a:xfrm>
            <a:off x="546569" y="5474719"/>
            <a:ext cx="437964" cy="523220"/>
            <a:chOff x="2875278" y="4118713"/>
            <a:chExt cx="602696" cy="702510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B1591A9-9D99-4B4C-A50C-9CC8B8EDDDBD}"/>
                </a:ext>
              </a:extLst>
            </p:cNvPr>
            <p:cNvSpPr/>
            <p:nvPr/>
          </p:nvSpPr>
          <p:spPr>
            <a:xfrm>
              <a:off x="2875280" y="4168621"/>
              <a:ext cx="602694" cy="602694"/>
            </a:xfrm>
            <a:prstGeom prst="ellipse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8B16CE-3F44-4835-90A8-A184DAE3C9A8}"/>
                </a:ext>
              </a:extLst>
            </p:cNvPr>
            <p:cNvSpPr txBox="1"/>
            <p:nvPr/>
          </p:nvSpPr>
          <p:spPr>
            <a:xfrm>
              <a:off x="2875278" y="4118713"/>
              <a:ext cx="602694" cy="702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800" dirty="0"/>
                <a:t>3</a:t>
              </a:r>
              <a:endParaRPr lang="ru-BY" sz="28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58664F4-2DB0-4E55-8B58-05C2F671ADF5}"/>
              </a:ext>
            </a:extLst>
          </p:cNvPr>
          <p:cNvSpPr txBox="1"/>
          <p:nvPr/>
        </p:nvSpPr>
        <p:spPr>
          <a:xfrm>
            <a:off x="984532" y="5530428"/>
            <a:ext cx="4448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Грузы считаются точечными массами</a:t>
            </a:r>
            <a:endParaRPr lang="ru-BY" sz="20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FF4D3ED-0C72-482B-AF02-007F2E4B6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004" y="1273383"/>
            <a:ext cx="2096367" cy="209636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3B34F7BA-00CE-4A1E-A09C-B73C5487ECFD}"/>
              </a:ext>
            </a:extLst>
          </p:cNvPr>
          <p:cNvGrpSpPr/>
          <p:nvPr/>
        </p:nvGrpSpPr>
        <p:grpSpPr>
          <a:xfrm>
            <a:off x="6953453" y="3713378"/>
            <a:ext cx="2023468" cy="916872"/>
            <a:chOff x="6917003" y="3720998"/>
            <a:chExt cx="2023468" cy="916872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CA60F558-62A2-4D93-BA5D-FC8A16EE5C9D}"/>
                </a:ext>
              </a:extLst>
            </p:cNvPr>
            <p:cNvSpPr/>
            <p:nvPr/>
          </p:nvSpPr>
          <p:spPr>
            <a:xfrm>
              <a:off x="6917003" y="372099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8F5C39D4-8234-450A-88D1-1DEE3BE985BA}"/>
                </a:ext>
              </a:extLst>
            </p:cNvPr>
            <p:cNvSpPr/>
            <p:nvPr/>
          </p:nvSpPr>
          <p:spPr>
            <a:xfrm>
              <a:off x="7051805" y="372099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4DC8C5A5-A676-444B-99EB-D1969D7CFA27}"/>
                </a:ext>
              </a:extLst>
            </p:cNvPr>
            <p:cNvSpPr/>
            <p:nvPr/>
          </p:nvSpPr>
          <p:spPr>
            <a:xfrm>
              <a:off x="7186606" y="372099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5E373F32-1DF9-4EC2-A60A-A2B297FF4A54}"/>
                </a:ext>
              </a:extLst>
            </p:cNvPr>
            <p:cNvSpPr/>
            <p:nvPr/>
          </p:nvSpPr>
          <p:spPr>
            <a:xfrm>
              <a:off x="7321408" y="372099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B7335F1B-D575-478C-95E0-081D7A844DBC}"/>
                </a:ext>
              </a:extLst>
            </p:cNvPr>
            <p:cNvSpPr/>
            <p:nvPr/>
          </p:nvSpPr>
          <p:spPr>
            <a:xfrm>
              <a:off x="7456210" y="372099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A179CECE-0761-44DB-A009-7A067F531F8F}"/>
                </a:ext>
              </a:extLst>
            </p:cNvPr>
            <p:cNvSpPr/>
            <p:nvPr/>
          </p:nvSpPr>
          <p:spPr>
            <a:xfrm>
              <a:off x="7591011" y="372099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CD18CDFD-C0BA-4E6F-8513-C3998E0E1A7C}"/>
                </a:ext>
              </a:extLst>
            </p:cNvPr>
            <p:cNvSpPr/>
            <p:nvPr/>
          </p:nvSpPr>
          <p:spPr>
            <a:xfrm>
              <a:off x="7727255" y="372099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A5B63728-BDD4-4F3F-8280-8572773E1387}"/>
                </a:ext>
              </a:extLst>
            </p:cNvPr>
            <p:cNvSpPr/>
            <p:nvPr/>
          </p:nvSpPr>
          <p:spPr>
            <a:xfrm>
              <a:off x="7862057" y="372099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0C374595-2EE6-4CBB-BFA0-0D4DC5DE658B}"/>
                </a:ext>
              </a:extLst>
            </p:cNvPr>
            <p:cNvSpPr/>
            <p:nvPr/>
          </p:nvSpPr>
          <p:spPr>
            <a:xfrm>
              <a:off x="7996858" y="372099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F89EBAF4-52DB-45AC-9357-5C9E30E69BC3}"/>
                </a:ext>
              </a:extLst>
            </p:cNvPr>
            <p:cNvSpPr/>
            <p:nvPr/>
          </p:nvSpPr>
          <p:spPr>
            <a:xfrm>
              <a:off x="8131660" y="372099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C8DFDE61-EBF6-4BA9-A709-BD8F27605B7A}"/>
                </a:ext>
              </a:extLst>
            </p:cNvPr>
            <p:cNvSpPr/>
            <p:nvPr/>
          </p:nvSpPr>
          <p:spPr>
            <a:xfrm>
              <a:off x="8266462" y="372099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4474E3AB-B7E6-40EF-8DB4-A359A754CAC7}"/>
                </a:ext>
              </a:extLst>
            </p:cNvPr>
            <p:cNvSpPr/>
            <p:nvPr/>
          </p:nvSpPr>
          <p:spPr>
            <a:xfrm>
              <a:off x="8401263" y="372099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F75A0DAD-6B93-4746-9530-93A6FCAD25AA}"/>
                </a:ext>
              </a:extLst>
            </p:cNvPr>
            <p:cNvSpPr/>
            <p:nvPr/>
          </p:nvSpPr>
          <p:spPr>
            <a:xfrm>
              <a:off x="8536065" y="372099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A7C9F99C-5D87-4F27-B45B-4BCDC1210F14}"/>
                </a:ext>
              </a:extLst>
            </p:cNvPr>
            <p:cNvSpPr/>
            <p:nvPr/>
          </p:nvSpPr>
          <p:spPr>
            <a:xfrm>
              <a:off x="8670867" y="372099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8BDE48E2-7CDB-4B34-9880-AF128381AF5D}"/>
                </a:ext>
              </a:extLst>
            </p:cNvPr>
            <p:cNvSpPr/>
            <p:nvPr/>
          </p:nvSpPr>
          <p:spPr>
            <a:xfrm>
              <a:off x="8805668" y="372099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4B579EEC-40D2-4109-B077-C68AAB279C3C}"/>
                </a:ext>
              </a:extLst>
            </p:cNvPr>
            <p:cNvSpPr/>
            <p:nvPr/>
          </p:nvSpPr>
          <p:spPr>
            <a:xfrm>
              <a:off x="6917003" y="450306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5B4E3ACF-3C83-4B2C-8583-F8B3BB3DEC82}"/>
                </a:ext>
              </a:extLst>
            </p:cNvPr>
            <p:cNvSpPr/>
            <p:nvPr/>
          </p:nvSpPr>
          <p:spPr>
            <a:xfrm>
              <a:off x="7051805" y="450306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926B1DC0-C941-487D-BB9F-BEC527CDEEB5}"/>
                </a:ext>
              </a:extLst>
            </p:cNvPr>
            <p:cNvSpPr/>
            <p:nvPr/>
          </p:nvSpPr>
          <p:spPr>
            <a:xfrm>
              <a:off x="7186606" y="450306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35DB1897-CF9F-4253-852F-E531B0810547}"/>
                </a:ext>
              </a:extLst>
            </p:cNvPr>
            <p:cNvSpPr/>
            <p:nvPr/>
          </p:nvSpPr>
          <p:spPr>
            <a:xfrm>
              <a:off x="7321408" y="450306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DA5B9965-8A91-4E4F-8306-83A01029D455}"/>
                </a:ext>
              </a:extLst>
            </p:cNvPr>
            <p:cNvSpPr/>
            <p:nvPr/>
          </p:nvSpPr>
          <p:spPr>
            <a:xfrm>
              <a:off x="7456210" y="450306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199C8D3-A385-4B96-8643-372CC15703F6}"/>
                </a:ext>
              </a:extLst>
            </p:cNvPr>
            <p:cNvSpPr/>
            <p:nvPr/>
          </p:nvSpPr>
          <p:spPr>
            <a:xfrm>
              <a:off x="7591011" y="450306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D715680B-B10A-41E0-9DBD-10172BCA2420}"/>
                </a:ext>
              </a:extLst>
            </p:cNvPr>
            <p:cNvSpPr/>
            <p:nvPr/>
          </p:nvSpPr>
          <p:spPr>
            <a:xfrm>
              <a:off x="7727255" y="450306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FFDE0AE3-9D76-4279-B17C-1E373953D4F2}"/>
                </a:ext>
              </a:extLst>
            </p:cNvPr>
            <p:cNvSpPr/>
            <p:nvPr/>
          </p:nvSpPr>
          <p:spPr>
            <a:xfrm>
              <a:off x="7862057" y="450306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2995E90F-6A7E-4593-B143-6A20C85B456F}"/>
                </a:ext>
              </a:extLst>
            </p:cNvPr>
            <p:cNvSpPr/>
            <p:nvPr/>
          </p:nvSpPr>
          <p:spPr>
            <a:xfrm>
              <a:off x="7996858" y="450306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10142FD7-7D1F-4ED7-82FE-B07F4DF665C8}"/>
                </a:ext>
              </a:extLst>
            </p:cNvPr>
            <p:cNvSpPr/>
            <p:nvPr/>
          </p:nvSpPr>
          <p:spPr>
            <a:xfrm>
              <a:off x="8131660" y="450306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6E023732-62AB-4504-AF91-9FB1D8CE9163}"/>
                </a:ext>
              </a:extLst>
            </p:cNvPr>
            <p:cNvSpPr/>
            <p:nvPr/>
          </p:nvSpPr>
          <p:spPr>
            <a:xfrm>
              <a:off x="8266462" y="450306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FB5CCCC1-2AEC-4E6A-BE00-1E42EE8B301D}"/>
                </a:ext>
              </a:extLst>
            </p:cNvPr>
            <p:cNvSpPr/>
            <p:nvPr/>
          </p:nvSpPr>
          <p:spPr>
            <a:xfrm>
              <a:off x="8401263" y="450306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C3A768CD-57F2-4225-A2EC-D391C74AB3DC}"/>
                </a:ext>
              </a:extLst>
            </p:cNvPr>
            <p:cNvSpPr/>
            <p:nvPr/>
          </p:nvSpPr>
          <p:spPr>
            <a:xfrm>
              <a:off x="8536065" y="450306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33C3A65B-6C03-4957-A470-FFD793F3B10A}"/>
                </a:ext>
              </a:extLst>
            </p:cNvPr>
            <p:cNvSpPr/>
            <p:nvPr/>
          </p:nvSpPr>
          <p:spPr>
            <a:xfrm>
              <a:off x="8670867" y="450306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1113A061-A510-4986-BFDD-5FFD520A6A48}"/>
                </a:ext>
              </a:extLst>
            </p:cNvPr>
            <p:cNvSpPr/>
            <p:nvPr/>
          </p:nvSpPr>
          <p:spPr>
            <a:xfrm>
              <a:off x="8805668" y="4503068"/>
              <a:ext cx="134802" cy="1348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2C25B8D4-B2D4-488E-B7E1-FCEE2A18F9F0}"/>
                </a:ext>
              </a:extLst>
            </p:cNvPr>
            <p:cNvSpPr/>
            <p:nvPr/>
          </p:nvSpPr>
          <p:spPr>
            <a:xfrm>
              <a:off x="6917005" y="3788399"/>
              <a:ext cx="2023466" cy="783601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10532ABA-A541-44B0-ACEA-5A9C68B57D57}"/>
              </a:ext>
            </a:extLst>
          </p:cNvPr>
          <p:cNvGrpSpPr/>
          <p:nvPr/>
        </p:nvGrpSpPr>
        <p:grpSpPr>
          <a:xfrm>
            <a:off x="7464711" y="5003603"/>
            <a:ext cx="1089660" cy="1412437"/>
            <a:chOff x="7464711" y="5003603"/>
            <a:chExt cx="1089660" cy="1412437"/>
          </a:xfrm>
        </p:grpSpPr>
        <p:sp>
          <p:nvSpPr>
            <p:cNvPr id="55" name="Прямоугольник: скругленные углы 54">
              <a:extLst>
                <a:ext uri="{FF2B5EF4-FFF2-40B4-BE49-F238E27FC236}">
                  <a16:creationId xmlns:a16="http://schemas.microsoft.com/office/drawing/2014/main" id="{0D4BECB1-8A64-4A32-A576-8B04424DC1AB}"/>
                </a:ext>
              </a:extLst>
            </p:cNvPr>
            <p:cNvSpPr/>
            <p:nvPr/>
          </p:nvSpPr>
          <p:spPr>
            <a:xfrm>
              <a:off x="7464711" y="5003603"/>
              <a:ext cx="1089660" cy="1412437"/>
            </a:xfrm>
            <a:prstGeom prst="roundRect">
              <a:avLst>
                <a:gd name="adj" fmla="val 36247"/>
              </a:avLst>
            </a:prstGeom>
            <a:solidFill>
              <a:srgbClr val="E0951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DE1481BD-119E-4A60-97D8-72CFC86CC90E}"/>
                </a:ext>
              </a:extLst>
            </p:cNvPr>
            <p:cNvCxnSpPr/>
            <p:nvPr/>
          </p:nvCxnSpPr>
          <p:spPr>
            <a:xfrm>
              <a:off x="7464711" y="5471114"/>
              <a:ext cx="108966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342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964047-43B7-4043-83BF-EF4FECCE3B41}"/>
              </a:ext>
            </a:extLst>
          </p:cNvPr>
          <p:cNvSpPr txBox="1"/>
          <p:nvPr/>
        </p:nvSpPr>
        <p:spPr>
          <a:xfrm>
            <a:off x="546568" y="594269"/>
            <a:ext cx="11035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Согласование сил натяжения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Прямоугольник 113">
                <a:extLst>
                  <a:ext uri="{FF2B5EF4-FFF2-40B4-BE49-F238E27FC236}">
                    <a16:creationId xmlns:a16="http://schemas.microsoft.com/office/drawing/2014/main" id="{23483A98-F951-4AA5-AC0D-66845C61FB0C}"/>
                  </a:ext>
                </a:extLst>
              </p:cNvPr>
              <p:cNvSpPr/>
              <p:nvPr/>
            </p:nvSpPr>
            <p:spPr>
              <a:xfrm>
                <a:off x="8060203" y="1597705"/>
                <a:ext cx="9839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14" name="Прямоугольник 113">
                <a:extLst>
                  <a:ext uri="{FF2B5EF4-FFF2-40B4-BE49-F238E27FC236}">
                    <a16:creationId xmlns:a16="http://schemas.microsoft.com/office/drawing/2014/main" id="{23483A98-F951-4AA5-AC0D-66845C61F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203" y="1597705"/>
                <a:ext cx="983987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5" name="Группа 114">
            <a:extLst>
              <a:ext uri="{FF2B5EF4-FFF2-40B4-BE49-F238E27FC236}">
                <a16:creationId xmlns:a16="http://schemas.microsoft.com/office/drawing/2014/main" id="{D29EF008-5DE3-43A3-9B78-F9B7E22F21C4}"/>
              </a:ext>
            </a:extLst>
          </p:cNvPr>
          <p:cNvGrpSpPr/>
          <p:nvPr/>
        </p:nvGrpSpPr>
        <p:grpSpPr>
          <a:xfrm>
            <a:off x="6351287" y="1512747"/>
            <a:ext cx="437964" cy="523220"/>
            <a:chOff x="2875278" y="4118714"/>
            <a:chExt cx="602696" cy="702510"/>
          </a:xfrm>
        </p:grpSpPr>
        <p:sp>
          <p:nvSpPr>
            <p:cNvPr id="116" name="Овал 115">
              <a:extLst>
                <a:ext uri="{FF2B5EF4-FFF2-40B4-BE49-F238E27FC236}">
                  <a16:creationId xmlns:a16="http://schemas.microsoft.com/office/drawing/2014/main" id="{9E435B43-8CA0-4F75-AF3A-652BC1A51DD9}"/>
                </a:ext>
              </a:extLst>
            </p:cNvPr>
            <p:cNvSpPr/>
            <p:nvPr/>
          </p:nvSpPr>
          <p:spPr>
            <a:xfrm>
              <a:off x="2875280" y="4168621"/>
              <a:ext cx="602694" cy="602694"/>
            </a:xfrm>
            <a:prstGeom prst="ellipse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EFCA422-EF5D-4487-93C7-9D1AA9D8D214}"/>
                </a:ext>
              </a:extLst>
            </p:cNvPr>
            <p:cNvSpPr txBox="1"/>
            <p:nvPr/>
          </p:nvSpPr>
          <p:spPr>
            <a:xfrm>
              <a:off x="2875278" y="4118714"/>
              <a:ext cx="602695" cy="702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</a:t>
              </a:r>
              <a:endParaRPr lang="ru-BY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Прямоугольник 117">
                <a:extLst>
                  <a:ext uri="{FF2B5EF4-FFF2-40B4-BE49-F238E27FC236}">
                    <a16:creationId xmlns:a16="http://schemas.microsoft.com/office/drawing/2014/main" id="{49835DB8-FF5F-4774-885B-A1013A142158}"/>
                  </a:ext>
                </a:extLst>
              </p:cNvPr>
              <p:cNvSpPr/>
              <p:nvPr/>
            </p:nvSpPr>
            <p:spPr>
              <a:xfrm>
                <a:off x="6998374" y="2030648"/>
                <a:ext cx="2123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18" name="Прямоугольник 117">
                <a:extLst>
                  <a:ext uri="{FF2B5EF4-FFF2-40B4-BE49-F238E27FC236}">
                    <a16:creationId xmlns:a16="http://schemas.microsoft.com/office/drawing/2014/main" id="{49835DB8-FF5F-4774-885B-A1013A142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74" y="2030648"/>
                <a:ext cx="2123658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Прямоугольник 119">
                <a:extLst>
                  <a:ext uri="{FF2B5EF4-FFF2-40B4-BE49-F238E27FC236}">
                    <a16:creationId xmlns:a16="http://schemas.microsoft.com/office/drawing/2014/main" id="{29317F33-CD8A-4BCB-B002-FA0FD951AAEC}"/>
                  </a:ext>
                </a:extLst>
              </p:cNvPr>
              <p:cNvSpPr/>
              <p:nvPr/>
            </p:nvSpPr>
            <p:spPr>
              <a:xfrm>
                <a:off x="6998374" y="1581675"/>
                <a:ext cx="9069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20" name="Прямоугольник 119">
                <a:extLst>
                  <a:ext uri="{FF2B5EF4-FFF2-40B4-BE49-F238E27FC236}">
                    <a16:creationId xmlns:a16="http://schemas.microsoft.com/office/drawing/2014/main" id="{29317F33-CD8A-4BCB-B002-FA0FD951A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74" y="1581675"/>
                <a:ext cx="90698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69" y="1589691"/>
            <a:ext cx="4545105" cy="454510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20627" r="14949" b="14090"/>
          <a:stretch/>
        </p:blipFill>
        <p:spPr>
          <a:xfrm>
            <a:off x="6416483" y="2659515"/>
            <a:ext cx="4149918" cy="18483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D780421-6AA3-4DB2-9C81-EAFB513F5E67}"/>
              </a:ext>
            </a:extLst>
          </p:cNvPr>
          <p:cNvCxnSpPr>
            <a:cxnSpLocks/>
          </p:cNvCxnSpPr>
          <p:nvPr/>
        </p:nvCxnSpPr>
        <p:spPr>
          <a:xfrm>
            <a:off x="609600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91A7B075-F1B9-4EBB-A1A6-FD9B2A3C8A6D}"/>
              </a:ext>
            </a:extLst>
          </p:cNvPr>
          <p:cNvCxnSpPr>
            <a:cxnSpLocks/>
          </p:cNvCxnSpPr>
          <p:nvPr/>
        </p:nvCxnSpPr>
        <p:spPr>
          <a:xfrm>
            <a:off x="3682459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3D82F2E-1109-42F9-AA19-A9E40313405B}"/>
              </a:ext>
            </a:extLst>
          </p:cNvPr>
          <p:cNvCxnSpPr>
            <a:cxnSpLocks/>
          </p:cNvCxnSpPr>
          <p:nvPr/>
        </p:nvCxnSpPr>
        <p:spPr>
          <a:xfrm>
            <a:off x="6670582" y="6583680"/>
            <a:ext cx="183896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391084C9-4CC6-47F0-9B2F-69153A902610}"/>
              </a:ext>
            </a:extLst>
          </p:cNvPr>
          <p:cNvCxnSpPr>
            <a:cxnSpLocks/>
          </p:cNvCxnSpPr>
          <p:nvPr/>
        </p:nvCxnSpPr>
        <p:spPr>
          <a:xfrm>
            <a:off x="9743440" y="6583680"/>
            <a:ext cx="183896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8EC4FA-1DC0-704D-B2C7-A4FB55A399DD}"/>
              </a:ext>
            </a:extLst>
          </p:cNvPr>
          <p:cNvSpPr txBox="1"/>
          <p:nvPr/>
        </p:nvSpPr>
        <p:spPr>
          <a:xfrm>
            <a:off x="60960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Введение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D38D0A-3D9E-4448-ABEA-DF7A5F101DFC}"/>
              </a:ext>
            </a:extLst>
          </p:cNvPr>
          <p:cNvSpPr txBox="1"/>
          <p:nvPr/>
        </p:nvSpPr>
        <p:spPr>
          <a:xfrm>
            <a:off x="3682459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Кач</a:t>
            </a:r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описание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01C2B-21A3-6942-B694-041A85BB2707}"/>
              </a:ext>
            </a:extLst>
          </p:cNvPr>
          <p:cNvSpPr txBox="1"/>
          <p:nvPr/>
        </p:nvSpPr>
        <p:spPr>
          <a:xfrm>
            <a:off x="6670582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Теория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1E0DB9-84EF-904E-8555-DA4A311F6278}"/>
              </a:ext>
            </a:extLst>
          </p:cNvPr>
          <p:cNvSpPr txBox="1"/>
          <p:nvPr/>
        </p:nvSpPr>
        <p:spPr>
          <a:xfrm>
            <a:off x="974344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5302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8" grpId="0"/>
      <p:bldP spid="1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68" y="1588155"/>
            <a:ext cx="4552640" cy="455264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" t="21446" r="1237" b="16866"/>
          <a:stretch/>
        </p:blipFill>
        <p:spPr>
          <a:xfrm>
            <a:off x="5988983" y="3766932"/>
            <a:ext cx="5537906" cy="19703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49835DB8-FF5F-4774-885B-A1013A142158}"/>
                  </a:ext>
                </a:extLst>
              </p:cNvPr>
              <p:cNvSpPr/>
              <p:nvPr/>
            </p:nvSpPr>
            <p:spPr>
              <a:xfrm>
                <a:off x="6998374" y="2030648"/>
                <a:ext cx="2123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49835DB8-FF5F-4774-885B-A1013A142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74" y="2030648"/>
                <a:ext cx="2123658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23483A98-F951-4AA5-AC0D-66845C61FB0C}"/>
                  </a:ext>
                </a:extLst>
              </p:cNvPr>
              <p:cNvSpPr/>
              <p:nvPr/>
            </p:nvSpPr>
            <p:spPr>
              <a:xfrm>
                <a:off x="8060203" y="2643329"/>
                <a:ext cx="9839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23483A98-F951-4AA5-AC0D-66845C61F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203" y="2643329"/>
                <a:ext cx="983987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D29EF008-5DE3-43A3-9B78-F9B7E22F21C4}"/>
              </a:ext>
            </a:extLst>
          </p:cNvPr>
          <p:cNvGrpSpPr/>
          <p:nvPr/>
        </p:nvGrpSpPr>
        <p:grpSpPr>
          <a:xfrm>
            <a:off x="6351287" y="2558371"/>
            <a:ext cx="437964" cy="523220"/>
            <a:chOff x="2875278" y="4118714"/>
            <a:chExt cx="602696" cy="702510"/>
          </a:xfrm>
        </p:grpSpPr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9E435B43-8CA0-4F75-AF3A-652BC1A51DD9}"/>
                </a:ext>
              </a:extLst>
            </p:cNvPr>
            <p:cNvSpPr/>
            <p:nvPr/>
          </p:nvSpPr>
          <p:spPr>
            <a:xfrm>
              <a:off x="2875280" y="4168621"/>
              <a:ext cx="602694" cy="602694"/>
            </a:xfrm>
            <a:prstGeom prst="ellipse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FCA422-EF5D-4487-93C7-9D1AA9D8D214}"/>
                </a:ext>
              </a:extLst>
            </p:cNvPr>
            <p:cNvSpPr txBox="1"/>
            <p:nvPr/>
          </p:nvSpPr>
          <p:spPr>
            <a:xfrm>
              <a:off x="2875278" y="4118714"/>
              <a:ext cx="602695" cy="702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</a:t>
              </a:r>
              <a:endParaRPr lang="ru-BY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49835DB8-FF5F-4774-885B-A1013A142158}"/>
                  </a:ext>
                </a:extLst>
              </p:cNvPr>
              <p:cNvSpPr/>
              <p:nvPr/>
            </p:nvSpPr>
            <p:spPr>
              <a:xfrm>
                <a:off x="6998374" y="3076272"/>
                <a:ext cx="19505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49835DB8-FF5F-4774-885B-A1013A142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74" y="3076272"/>
                <a:ext cx="1950534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29317F33-CD8A-4BCB-B002-FA0FD951AAEC}"/>
                  </a:ext>
                </a:extLst>
              </p:cNvPr>
              <p:cNvSpPr/>
              <p:nvPr/>
            </p:nvSpPr>
            <p:spPr>
              <a:xfrm>
                <a:off x="6998374" y="2627299"/>
                <a:ext cx="9069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29317F33-CD8A-4BCB-B002-FA0FD951A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74" y="2627299"/>
                <a:ext cx="906980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BA32990B-7CC6-4098-8147-14ECEABFD075}"/>
              </a:ext>
            </a:extLst>
          </p:cNvPr>
          <p:cNvSpPr txBox="1"/>
          <p:nvPr/>
        </p:nvSpPr>
        <p:spPr>
          <a:xfrm>
            <a:off x="546568" y="594269"/>
            <a:ext cx="11035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Согласование сил натяжения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0A9C2F0B-EBDE-4DD7-BCCE-7C9C8CE60ECE}"/>
              </a:ext>
            </a:extLst>
          </p:cNvPr>
          <p:cNvCxnSpPr>
            <a:cxnSpLocks/>
          </p:cNvCxnSpPr>
          <p:nvPr/>
        </p:nvCxnSpPr>
        <p:spPr>
          <a:xfrm>
            <a:off x="609600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6C4F0196-6B43-4A6B-B4D0-020BEF80FFA9}"/>
              </a:ext>
            </a:extLst>
          </p:cNvPr>
          <p:cNvCxnSpPr>
            <a:cxnSpLocks/>
          </p:cNvCxnSpPr>
          <p:nvPr/>
        </p:nvCxnSpPr>
        <p:spPr>
          <a:xfrm>
            <a:off x="3682459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320BCC21-26AE-4964-9B7B-6F3824BB2F6A}"/>
              </a:ext>
            </a:extLst>
          </p:cNvPr>
          <p:cNvCxnSpPr>
            <a:cxnSpLocks/>
          </p:cNvCxnSpPr>
          <p:nvPr/>
        </p:nvCxnSpPr>
        <p:spPr>
          <a:xfrm>
            <a:off x="6670582" y="6583680"/>
            <a:ext cx="183896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DB824186-616E-4174-A91C-53E3F2BA0890}"/>
              </a:ext>
            </a:extLst>
          </p:cNvPr>
          <p:cNvCxnSpPr>
            <a:cxnSpLocks/>
          </p:cNvCxnSpPr>
          <p:nvPr/>
        </p:nvCxnSpPr>
        <p:spPr>
          <a:xfrm>
            <a:off x="9743440" y="6583680"/>
            <a:ext cx="183896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E2E4A584-2ED0-4F61-BA23-8722393848F6}"/>
                  </a:ext>
                </a:extLst>
              </p:cNvPr>
              <p:cNvSpPr/>
              <p:nvPr/>
            </p:nvSpPr>
            <p:spPr>
              <a:xfrm>
                <a:off x="8060203" y="1597705"/>
                <a:ext cx="9839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E2E4A584-2ED0-4F61-BA23-872239384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203" y="1597705"/>
                <a:ext cx="983987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AE834C5E-A2A1-4431-9F69-9B8C9C6891BA}"/>
              </a:ext>
            </a:extLst>
          </p:cNvPr>
          <p:cNvGrpSpPr/>
          <p:nvPr/>
        </p:nvGrpSpPr>
        <p:grpSpPr>
          <a:xfrm>
            <a:off x="6351287" y="1512747"/>
            <a:ext cx="437964" cy="523220"/>
            <a:chOff x="2875278" y="4118714"/>
            <a:chExt cx="602696" cy="702510"/>
          </a:xfrm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70BCC16-3C2C-457E-B42A-32B37C893339}"/>
                </a:ext>
              </a:extLst>
            </p:cNvPr>
            <p:cNvSpPr/>
            <p:nvPr/>
          </p:nvSpPr>
          <p:spPr>
            <a:xfrm>
              <a:off x="2875280" y="4168621"/>
              <a:ext cx="602694" cy="602694"/>
            </a:xfrm>
            <a:prstGeom prst="ellipse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9C8A4E-6144-4073-8CE4-1DE07ED83106}"/>
                </a:ext>
              </a:extLst>
            </p:cNvPr>
            <p:cNvSpPr txBox="1"/>
            <p:nvPr/>
          </p:nvSpPr>
          <p:spPr>
            <a:xfrm>
              <a:off x="2875278" y="4118714"/>
              <a:ext cx="602695" cy="702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</a:t>
              </a:r>
              <a:endParaRPr lang="ru-BY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441FFBB6-864B-479F-A28C-609F44204E1C}"/>
                  </a:ext>
                </a:extLst>
              </p:cNvPr>
              <p:cNvSpPr/>
              <p:nvPr/>
            </p:nvSpPr>
            <p:spPr>
              <a:xfrm>
                <a:off x="6998374" y="1581675"/>
                <a:ext cx="9069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441FFBB6-864B-479F-A28C-609F44204E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74" y="1581675"/>
                <a:ext cx="906980" cy="369332"/>
              </a:xfrm>
              <a:prstGeom prst="rect">
                <a:avLst/>
              </a:prstGeom>
              <a:blipFill>
                <a:blip r:embed="rId12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FBED5F0-022C-E64A-A44B-18F5FD066842}"/>
              </a:ext>
            </a:extLst>
          </p:cNvPr>
          <p:cNvSpPr txBox="1"/>
          <p:nvPr/>
        </p:nvSpPr>
        <p:spPr>
          <a:xfrm>
            <a:off x="60960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Введение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C1E8F8-22B1-134E-906F-45BF1E1B9982}"/>
              </a:ext>
            </a:extLst>
          </p:cNvPr>
          <p:cNvSpPr txBox="1"/>
          <p:nvPr/>
        </p:nvSpPr>
        <p:spPr>
          <a:xfrm>
            <a:off x="3682459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Кач</a:t>
            </a:r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описание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E4EDB1-8436-B04E-A53B-02FF9A1B7C8C}"/>
              </a:ext>
            </a:extLst>
          </p:cNvPr>
          <p:cNvSpPr txBox="1"/>
          <p:nvPr/>
        </p:nvSpPr>
        <p:spPr>
          <a:xfrm>
            <a:off x="6670582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Теория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8E6699-72E9-5A47-B145-13913B427DBF}"/>
              </a:ext>
            </a:extLst>
          </p:cNvPr>
          <p:cNvSpPr txBox="1"/>
          <p:nvPr/>
        </p:nvSpPr>
        <p:spPr>
          <a:xfrm>
            <a:off x="974344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170371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4" grpId="0"/>
      <p:bldP spid="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68" y="1585156"/>
            <a:ext cx="4552640" cy="4552640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29EF008-5DE3-43A3-9B78-F9B7E22F21C4}"/>
              </a:ext>
            </a:extLst>
          </p:cNvPr>
          <p:cNvGrpSpPr/>
          <p:nvPr/>
        </p:nvGrpSpPr>
        <p:grpSpPr>
          <a:xfrm>
            <a:off x="6351289" y="3688953"/>
            <a:ext cx="456623" cy="523220"/>
            <a:chOff x="2875280" y="4118714"/>
            <a:chExt cx="628373" cy="702510"/>
          </a:xfrm>
        </p:grpSpPr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9E435B43-8CA0-4F75-AF3A-652BC1A51DD9}"/>
                </a:ext>
              </a:extLst>
            </p:cNvPr>
            <p:cNvSpPr/>
            <p:nvPr/>
          </p:nvSpPr>
          <p:spPr>
            <a:xfrm>
              <a:off x="2875280" y="4168621"/>
              <a:ext cx="602694" cy="602694"/>
            </a:xfrm>
            <a:prstGeom prst="ellipse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FCA422-EF5D-4487-93C7-9D1AA9D8D214}"/>
                </a:ext>
              </a:extLst>
            </p:cNvPr>
            <p:cNvSpPr txBox="1"/>
            <p:nvPr/>
          </p:nvSpPr>
          <p:spPr>
            <a:xfrm>
              <a:off x="2900958" y="4118714"/>
              <a:ext cx="602695" cy="702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</a:t>
              </a:r>
              <a:endParaRPr lang="ru-BY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29317F33-CD8A-4BCB-B002-FA0FD951AAEC}"/>
                  </a:ext>
                </a:extLst>
              </p:cNvPr>
              <p:cNvSpPr/>
              <p:nvPr/>
            </p:nvSpPr>
            <p:spPr>
              <a:xfrm>
                <a:off x="6998374" y="3757881"/>
                <a:ext cx="9069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29317F33-CD8A-4BCB-B002-FA0FD951A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74" y="3757881"/>
                <a:ext cx="906980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C6C69A88-B3DD-4321-9CBB-EBB370816D1A}"/>
                  </a:ext>
                </a:extLst>
              </p:cNvPr>
              <p:cNvSpPr/>
              <p:nvPr/>
            </p:nvSpPr>
            <p:spPr>
              <a:xfrm>
                <a:off x="8059993" y="3757881"/>
                <a:ext cx="9839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C6C69A88-B3DD-4321-9CBB-EBB370816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993" y="3757881"/>
                <a:ext cx="983987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0927DC4-B848-47CB-89E7-3E7256B02FE9}"/>
              </a:ext>
            </a:extLst>
          </p:cNvPr>
          <p:cNvSpPr txBox="1"/>
          <p:nvPr/>
        </p:nvSpPr>
        <p:spPr>
          <a:xfrm>
            <a:off x="546568" y="594269"/>
            <a:ext cx="11035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Согласование сил натяжения</a:t>
            </a: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04468D00-801B-4827-9480-E54073E65BD9}"/>
              </a:ext>
            </a:extLst>
          </p:cNvPr>
          <p:cNvCxnSpPr>
            <a:cxnSpLocks/>
          </p:cNvCxnSpPr>
          <p:nvPr/>
        </p:nvCxnSpPr>
        <p:spPr>
          <a:xfrm>
            <a:off x="609600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287656E3-EC28-4842-9DDC-8998F2824DC6}"/>
              </a:ext>
            </a:extLst>
          </p:cNvPr>
          <p:cNvCxnSpPr>
            <a:cxnSpLocks/>
          </p:cNvCxnSpPr>
          <p:nvPr/>
        </p:nvCxnSpPr>
        <p:spPr>
          <a:xfrm>
            <a:off x="3682459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00CEC4F3-1620-43C8-B9D0-12EFD31CC818}"/>
              </a:ext>
            </a:extLst>
          </p:cNvPr>
          <p:cNvCxnSpPr>
            <a:cxnSpLocks/>
          </p:cNvCxnSpPr>
          <p:nvPr/>
        </p:nvCxnSpPr>
        <p:spPr>
          <a:xfrm>
            <a:off x="6670582" y="6583680"/>
            <a:ext cx="183896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4CB7DE6B-ADFF-49A7-BC31-5F33462CE92C}"/>
              </a:ext>
            </a:extLst>
          </p:cNvPr>
          <p:cNvCxnSpPr>
            <a:cxnSpLocks/>
          </p:cNvCxnSpPr>
          <p:nvPr/>
        </p:nvCxnSpPr>
        <p:spPr>
          <a:xfrm>
            <a:off x="9743440" y="6583680"/>
            <a:ext cx="183896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1CD253DD-C481-414D-B099-5B32F35149DB}"/>
                  </a:ext>
                </a:extLst>
              </p:cNvPr>
              <p:cNvSpPr/>
              <p:nvPr/>
            </p:nvSpPr>
            <p:spPr>
              <a:xfrm>
                <a:off x="6998374" y="2030648"/>
                <a:ext cx="2123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1CD253DD-C481-414D-B099-5B32F3514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74" y="2030648"/>
                <a:ext cx="2123658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6C24D6E2-4A98-4F12-8E86-3BF6F6A0D1C6}"/>
                  </a:ext>
                </a:extLst>
              </p:cNvPr>
              <p:cNvSpPr/>
              <p:nvPr/>
            </p:nvSpPr>
            <p:spPr>
              <a:xfrm>
                <a:off x="8060203" y="2643329"/>
                <a:ext cx="9839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6C24D6E2-4A98-4F12-8E86-3BF6F6A0D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203" y="2643329"/>
                <a:ext cx="983987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CAD71890-40E6-4FC2-8C26-7B72F5327B49}"/>
              </a:ext>
            </a:extLst>
          </p:cNvPr>
          <p:cNvGrpSpPr/>
          <p:nvPr/>
        </p:nvGrpSpPr>
        <p:grpSpPr>
          <a:xfrm>
            <a:off x="6351287" y="2558371"/>
            <a:ext cx="437964" cy="523220"/>
            <a:chOff x="2875278" y="4118714"/>
            <a:chExt cx="602696" cy="702510"/>
          </a:xfrm>
        </p:grpSpPr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48056C77-5F54-45DA-A4D0-F7DF18307BF3}"/>
                </a:ext>
              </a:extLst>
            </p:cNvPr>
            <p:cNvSpPr/>
            <p:nvPr/>
          </p:nvSpPr>
          <p:spPr>
            <a:xfrm>
              <a:off x="2875280" y="4168621"/>
              <a:ext cx="602694" cy="602694"/>
            </a:xfrm>
            <a:prstGeom prst="ellipse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7CEB00E-36FF-4320-9633-AB4B3D040863}"/>
                </a:ext>
              </a:extLst>
            </p:cNvPr>
            <p:cNvSpPr txBox="1"/>
            <p:nvPr/>
          </p:nvSpPr>
          <p:spPr>
            <a:xfrm>
              <a:off x="2875278" y="4118714"/>
              <a:ext cx="602695" cy="702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</a:t>
              </a:r>
              <a:endParaRPr lang="ru-BY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9FB2A0B4-718D-4737-90B4-E3EA14D7C216}"/>
                  </a:ext>
                </a:extLst>
              </p:cNvPr>
              <p:cNvSpPr/>
              <p:nvPr/>
            </p:nvSpPr>
            <p:spPr>
              <a:xfrm>
                <a:off x="6998374" y="3076272"/>
                <a:ext cx="19505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9FB2A0B4-718D-4737-90B4-E3EA14D7C2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74" y="3076272"/>
                <a:ext cx="1950534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7367FADB-1153-409D-8B9B-F0F9223D8FC8}"/>
                  </a:ext>
                </a:extLst>
              </p:cNvPr>
              <p:cNvSpPr/>
              <p:nvPr/>
            </p:nvSpPr>
            <p:spPr>
              <a:xfrm>
                <a:off x="6998374" y="2627299"/>
                <a:ext cx="9069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7367FADB-1153-409D-8B9B-F0F9223D8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74" y="2627299"/>
                <a:ext cx="906980" cy="369332"/>
              </a:xfrm>
              <a:prstGeom prst="rect">
                <a:avLst/>
              </a:prstGeom>
              <a:blipFill>
                <a:blip r:embed="rId9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E339870B-DB44-4F63-955D-E07480FE78E6}"/>
                  </a:ext>
                </a:extLst>
              </p:cNvPr>
              <p:cNvSpPr/>
              <p:nvPr/>
            </p:nvSpPr>
            <p:spPr>
              <a:xfrm>
                <a:off x="8060203" y="1597705"/>
                <a:ext cx="9839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E339870B-DB44-4F63-955D-E07480FE78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203" y="1597705"/>
                <a:ext cx="983987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E49E2407-F13B-462C-A594-4B30BE407577}"/>
              </a:ext>
            </a:extLst>
          </p:cNvPr>
          <p:cNvGrpSpPr/>
          <p:nvPr/>
        </p:nvGrpSpPr>
        <p:grpSpPr>
          <a:xfrm>
            <a:off x="6351287" y="1512747"/>
            <a:ext cx="437964" cy="523220"/>
            <a:chOff x="2875278" y="4118714"/>
            <a:chExt cx="602696" cy="702510"/>
          </a:xfrm>
        </p:grpSpPr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3D0B191C-C7D4-4D91-AE5A-6B4602BE44B8}"/>
                </a:ext>
              </a:extLst>
            </p:cNvPr>
            <p:cNvSpPr/>
            <p:nvPr/>
          </p:nvSpPr>
          <p:spPr>
            <a:xfrm>
              <a:off x="2875280" y="4168621"/>
              <a:ext cx="602694" cy="602694"/>
            </a:xfrm>
            <a:prstGeom prst="ellipse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44FE349-D937-409F-8229-4F4680DA9027}"/>
                </a:ext>
              </a:extLst>
            </p:cNvPr>
            <p:cNvSpPr txBox="1"/>
            <p:nvPr/>
          </p:nvSpPr>
          <p:spPr>
            <a:xfrm>
              <a:off x="2875278" y="4118714"/>
              <a:ext cx="602695" cy="702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</a:t>
              </a:r>
              <a:endParaRPr lang="ru-BY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4CCCF3A7-45BE-436D-A715-D79F8F303F17}"/>
                  </a:ext>
                </a:extLst>
              </p:cNvPr>
              <p:cNvSpPr/>
              <p:nvPr/>
            </p:nvSpPr>
            <p:spPr>
              <a:xfrm>
                <a:off x="6998374" y="1581675"/>
                <a:ext cx="9069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4CCCF3A7-45BE-436D-A715-D79F8F303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74" y="1581675"/>
                <a:ext cx="906980" cy="369332"/>
              </a:xfrm>
              <a:prstGeom prst="rect">
                <a:avLst/>
              </a:prstGeom>
              <a:blipFill>
                <a:blip r:embed="rId11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92A4743-E6FC-6144-A1F1-760510651180}"/>
              </a:ext>
            </a:extLst>
          </p:cNvPr>
          <p:cNvSpPr txBox="1"/>
          <p:nvPr/>
        </p:nvSpPr>
        <p:spPr>
          <a:xfrm>
            <a:off x="60960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Введение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AF56F4-F6F1-F043-BFDA-0BE8961655EF}"/>
              </a:ext>
            </a:extLst>
          </p:cNvPr>
          <p:cNvSpPr txBox="1"/>
          <p:nvPr/>
        </p:nvSpPr>
        <p:spPr>
          <a:xfrm>
            <a:off x="3682459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Кач</a:t>
            </a:r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описание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664D9F-CB38-3A42-958D-7FDE722B2F43}"/>
              </a:ext>
            </a:extLst>
          </p:cNvPr>
          <p:cNvSpPr txBox="1"/>
          <p:nvPr/>
        </p:nvSpPr>
        <p:spPr>
          <a:xfrm>
            <a:off x="6670582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Теория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338D61-20BC-2642-AE4D-72B6D1AFDBE8}"/>
              </a:ext>
            </a:extLst>
          </p:cNvPr>
          <p:cNvSpPr txBox="1"/>
          <p:nvPr/>
        </p:nvSpPr>
        <p:spPr>
          <a:xfrm>
            <a:off x="974344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141444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698E8026-481E-4626-8013-8865039FE718}"/>
              </a:ext>
            </a:extLst>
          </p:cNvPr>
          <p:cNvGrpSpPr/>
          <p:nvPr/>
        </p:nvGrpSpPr>
        <p:grpSpPr>
          <a:xfrm>
            <a:off x="6187020" y="4400832"/>
            <a:ext cx="5037582" cy="1095728"/>
            <a:chOff x="8011189" y="4499722"/>
            <a:chExt cx="5037582" cy="10957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Прямоугольник 69">
                  <a:extLst>
                    <a:ext uri="{FF2B5EF4-FFF2-40B4-BE49-F238E27FC236}">
                      <a16:creationId xmlns:a16="http://schemas.microsoft.com/office/drawing/2014/main" id="{4F81F1D2-3C1D-42A5-8739-116B49241A7A}"/>
                    </a:ext>
                  </a:extLst>
                </p:cNvPr>
                <p:cNvSpPr/>
                <p:nvPr/>
              </p:nvSpPr>
              <p:spPr>
                <a:xfrm>
                  <a:off x="8912635" y="4499722"/>
                  <a:ext cx="9069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70" name="Прямоугольник 69">
                  <a:extLst>
                    <a:ext uri="{FF2B5EF4-FFF2-40B4-BE49-F238E27FC236}">
                      <a16:creationId xmlns:a16="http://schemas.microsoft.com/office/drawing/2014/main" id="{4F81F1D2-3C1D-42A5-8739-116B49241A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2635" y="4499722"/>
                  <a:ext cx="90698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Прямоугольник 70">
                  <a:extLst>
                    <a:ext uri="{FF2B5EF4-FFF2-40B4-BE49-F238E27FC236}">
                      <a16:creationId xmlns:a16="http://schemas.microsoft.com/office/drawing/2014/main" id="{DF9F738C-900F-4970-A992-650AF2514E9F}"/>
                    </a:ext>
                  </a:extLst>
                </p:cNvPr>
                <p:cNvSpPr/>
                <p:nvPr/>
              </p:nvSpPr>
              <p:spPr>
                <a:xfrm>
                  <a:off x="10174785" y="4507737"/>
                  <a:ext cx="21069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𝐸𝑥𝑝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71" name="Прямоугольник 70">
                  <a:extLst>
                    <a:ext uri="{FF2B5EF4-FFF2-40B4-BE49-F238E27FC236}">
                      <a16:creationId xmlns:a16="http://schemas.microsoft.com/office/drawing/2014/main" id="{DF9F738C-900F-4970-A992-650AF2514E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4785" y="4507737"/>
                  <a:ext cx="2106923" cy="369332"/>
                </a:xfrm>
                <a:prstGeom prst="rect">
                  <a:avLst/>
                </a:prstGeom>
                <a:blipFill>
                  <a:blip r:embed="rId33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2" name="Группа 71">
              <a:extLst>
                <a:ext uri="{FF2B5EF4-FFF2-40B4-BE49-F238E27FC236}">
                  <a16:creationId xmlns:a16="http://schemas.microsoft.com/office/drawing/2014/main" id="{85A86CEB-7168-4D96-959F-99DAA6430929}"/>
                </a:ext>
              </a:extLst>
            </p:cNvPr>
            <p:cNvGrpSpPr/>
            <p:nvPr/>
          </p:nvGrpSpPr>
          <p:grpSpPr>
            <a:xfrm>
              <a:off x="8011189" y="5061337"/>
              <a:ext cx="5037582" cy="534113"/>
              <a:chOff x="6583907" y="2626717"/>
              <a:chExt cx="5037582" cy="5341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Прямоугольник 72">
                    <a:extLst>
                      <a:ext uri="{FF2B5EF4-FFF2-40B4-BE49-F238E27FC236}">
                        <a16:creationId xmlns:a16="http://schemas.microsoft.com/office/drawing/2014/main" id="{2FD7B314-DFB3-48DB-949D-ADB3BAD695EF}"/>
                      </a:ext>
                    </a:extLst>
                  </p:cNvPr>
                  <p:cNvSpPr/>
                  <p:nvPr/>
                </p:nvSpPr>
                <p:spPr>
                  <a:xfrm>
                    <a:off x="6583907" y="2728347"/>
                    <a:ext cx="5037582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Ѱ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𝐸𝑥𝑝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oMath>
                      </m:oMathPara>
                    </a14:m>
                    <a:endParaRPr lang="ru-BY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Прямоугольник 72">
                    <a:extLst>
                      <a:ext uri="{FF2B5EF4-FFF2-40B4-BE49-F238E27FC236}">
                        <a16:creationId xmlns:a16="http://schemas.microsoft.com/office/drawing/2014/main" id="{2FD7B314-DFB3-48DB-949D-ADB3BAD695E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3907" y="2728347"/>
                    <a:ext cx="5037582" cy="369332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82B6E9A8-EEFC-4CB8-BA3A-8537CF43A086}"/>
                  </a:ext>
                </a:extLst>
              </p:cNvPr>
              <p:cNvSpPr/>
              <p:nvPr/>
            </p:nvSpPr>
            <p:spPr>
              <a:xfrm>
                <a:off x="8049034" y="2626717"/>
                <a:ext cx="2031612" cy="53411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B964047-43B7-4043-83BF-EF4FECCE3B41}"/>
              </a:ext>
            </a:extLst>
          </p:cNvPr>
          <p:cNvSpPr txBox="1"/>
          <p:nvPr/>
        </p:nvSpPr>
        <p:spPr>
          <a:xfrm>
            <a:off x="546568" y="594269"/>
            <a:ext cx="8914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Математическая модель</a:t>
            </a:r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2BAA7256-6FA5-48D8-B047-ADB330BCEA18}"/>
              </a:ext>
            </a:extLst>
          </p:cNvPr>
          <p:cNvGrpSpPr/>
          <p:nvPr/>
        </p:nvGrpSpPr>
        <p:grpSpPr>
          <a:xfrm>
            <a:off x="631701" y="1630565"/>
            <a:ext cx="437962" cy="478216"/>
            <a:chOff x="2875280" y="4146802"/>
            <a:chExt cx="602694" cy="624513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3FD771AE-6D55-4061-B064-E1EEC5975B4F}"/>
                </a:ext>
              </a:extLst>
            </p:cNvPr>
            <p:cNvSpPr/>
            <p:nvPr/>
          </p:nvSpPr>
          <p:spPr>
            <a:xfrm>
              <a:off x="2875280" y="4168621"/>
              <a:ext cx="602694" cy="602694"/>
            </a:xfrm>
            <a:prstGeom prst="ellipse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3E9244-3787-419A-A8B2-D130F94569EA}"/>
                </a:ext>
              </a:extLst>
            </p:cNvPr>
            <p:cNvSpPr txBox="1"/>
            <p:nvPr/>
          </p:nvSpPr>
          <p:spPr>
            <a:xfrm>
              <a:off x="2875280" y="4146802"/>
              <a:ext cx="602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!</a:t>
              </a:r>
              <a:endParaRPr lang="ru-BY" sz="2400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034D6B9-BA74-4577-8F0C-DD47271C9BBA}"/>
              </a:ext>
            </a:extLst>
          </p:cNvPr>
          <p:cNvSpPr txBox="1"/>
          <p:nvPr/>
        </p:nvSpPr>
        <p:spPr>
          <a:xfrm>
            <a:off x="1133833" y="1665346"/>
            <a:ext cx="323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Второй закон Ньютона</a:t>
            </a:r>
            <a:endParaRPr lang="ru-BY" sz="20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4AB9C60-764B-48C6-A9B7-A4F4787956F4}"/>
              </a:ext>
            </a:extLst>
          </p:cNvPr>
          <p:cNvGrpSpPr/>
          <p:nvPr/>
        </p:nvGrpSpPr>
        <p:grpSpPr>
          <a:xfrm>
            <a:off x="1074529" y="3797545"/>
            <a:ext cx="2570897" cy="400106"/>
            <a:chOff x="371966" y="3394242"/>
            <a:chExt cx="2570897" cy="4001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Прямоугольник 42">
                  <a:extLst>
                    <a:ext uri="{FF2B5EF4-FFF2-40B4-BE49-F238E27FC236}">
                      <a16:creationId xmlns:a16="http://schemas.microsoft.com/office/drawing/2014/main" id="{10AA0085-D1BA-4A7A-8F63-0FC60717E464}"/>
                    </a:ext>
                  </a:extLst>
                </p:cNvPr>
                <p:cNvSpPr/>
                <p:nvPr/>
              </p:nvSpPr>
              <p:spPr>
                <a:xfrm>
                  <a:off x="371966" y="3394242"/>
                  <a:ext cx="25708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43" name="Прямоугольник 42">
                  <a:extLst>
                    <a:ext uri="{FF2B5EF4-FFF2-40B4-BE49-F238E27FC236}">
                      <a16:creationId xmlns:a16="http://schemas.microsoft.com/office/drawing/2014/main" id="{10AA0085-D1BA-4A7A-8F63-0FC60717E4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66" y="3394242"/>
                  <a:ext cx="2570897" cy="369332"/>
                </a:xfrm>
                <a:prstGeom prst="rect">
                  <a:avLst/>
                </a:prstGeom>
                <a:blipFill>
                  <a:blip r:embed="rId35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84792144-43A4-451E-A00A-4C5C7D731338}"/>
                </a:ext>
              </a:extLst>
            </p:cNvPr>
            <p:cNvSpPr/>
            <p:nvPr/>
          </p:nvSpPr>
          <p:spPr>
            <a:xfrm>
              <a:off x="377488" y="3394242"/>
              <a:ext cx="2540798" cy="40010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A631D0D3-E9BE-483E-B6AE-8709EF2CD4B6}"/>
              </a:ext>
            </a:extLst>
          </p:cNvPr>
          <p:cNvGrpSpPr/>
          <p:nvPr/>
        </p:nvGrpSpPr>
        <p:grpSpPr>
          <a:xfrm>
            <a:off x="1133833" y="2198990"/>
            <a:ext cx="3994328" cy="1236461"/>
            <a:chOff x="8344570" y="3909004"/>
            <a:chExt cx="3125426" cy="11733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Прямоугольник 44">
                  <a:extLst>
                    <a:ext uri="{FF2B5EF4-FFF2-40B4-BE49-F238E27FC236}">
                      <a16:creationId xmlns:a16="http://schemas.microsoft.com/office/drawing/2014/main" id="{A439D694-7921-442E-81DD-6B28A2478160}"/>
                    </a:ext>
                  </a:extLst>
                </p:cNvPr>
                <p:cNvSpPr/>
                <p:nvPr/>
              </p:nvSpPr>
              <p:spPr>
                <a:xfrm>
                  <a:off x="8344570" y="3909004"/>
                  <a:ext cx="3125426" cy="3587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acc>
                              <m:accPr>
                                <m:chr m:val="̈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</m:oMath>
                    </m:oMathPara>
                  </a14:m>
                  <a:endParaRPr lang="ru-BY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Прямоугольник 44">
                  <a:extLst>
                    <a:ext uri="{FF2B5EF4-FFF2-40B4-BE49-F238E27FC236}">
                      <a16:creationId xmlns:a16="http://schemas.microsoft.com/office/drawing/2014/main" id="{A439D694-7921-442E-81DD-6B28A24781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4570" y="3909004"/>
                  <a:ext cx="3125426" cy="358705"/>
                </a:xfrm>
                <a:prstGeom prst="rect">
                  <a:avLst/>
                </a:prstGeom>
                <a:blipFill>
                  <a:blip r:embed="rId36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3D08F484-0E5B-42F2-A3D2-9EA95E9F8D1E}"/>
                    </a:ext>
                  </a:extLst>
                </p:cNvPr>
                <p:cNvSpPr/>
                <p:nvPr/>
              </p:nvSpPr>
              <p:spPr>
                <a:xfrm>
                  <a:off x="8344570" y="4322430"/>
                  <a:ext cx="3061484" cy="35048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acc>
                              <m:accPr>
                                <m:chr m:val="̈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</m:oMath>
                    </m:oMathPara>
                  </a14:m>
                  <a:endParaRPr lang="ru-BY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3D08F484-0E5B-42F2-A3D2-9EA95E9F8D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4570" y="4322430"/>
                  <a:ext cx="3061484" cy="350489"/>
                </a:xfrm>
                <a:prstGeom prst="rect">
                  <a:avLst/>
                </a:prstGeom>
                <a:blipFill>
                  <a:blip r:embed="rId37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Прямоугольник 46">
                  <a:extLst>
                    <a:ext uri="{FF2B5EF4-FFF2-40B4-BE49-F238E27FC236}">
                      <a16:creationId xmlns:a16="http://schemas.microsoft.com/office/drawing/2014/main" id="{FC63A662-664B-423B-BAED-80CC6BE34F7F}"/>
                    </a:ext>
                  </a:extLst>
                </p:cNvPr>
                <p:cNvSpPr/>
                <p:nvPr/>
              </p:nvSpPr>
              <p:spPr>
                <a:xfrm>
                  <a:off x="8344570" y="4731894"/>
                  <a:ext cx="1988087" cy="35048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ru-BY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Прямоугольник 90">
                  <a:extLst>
                    <a:ext uri="{FF2B5EF4-FFF2-40B4-BE49-F238E27FC236}">
                      <a16:creationId xmlns:a16="http://schemas.microsoft.com/office/drawing/2014/main" id="{1547FD80-47BC-403A-8825-2644D6B538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4570" y="4731894"/>
                  <a:ext cx="1988087" cy="350489"/>
                </a:xfrm>
                <a:prstGeom prst="rect">
                  <a:avLst/>
                </a:prstGeom>
                <a:blipFill>
                  <a:blip r:embed="rId2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BE06920-797F-413A-BDCD-4C7C028423D2}"/>
              </a:ext>
            </a:extLst>
          </p:cNvPr>
          <p:cNvGrpSpPr/>
          <p:nvPr/>
        </p:nvGrpSpPr>
        <p:grpSpPr>
          <a:xfrm>
            <a:off x="6225675" y="3011156"/>
            <a:ext cx="4874455" cy="1186495"/>
            <a:chOff x="11332" y="4499722"/>
            <a:chExt cx="4874455" cy="11864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Прямоугольник 111">
                  <a:extLst>
                    <a:ext uri="{FF2B5EF4-FFF2-40B4-BE49-F238E27FC236}">
                      <a16:creationId xmlns:a16="http://schemas.microsoft.com/office/drawing/2014/main" id="{95DFC5B2-8B17-4FBB-BCBB-81B19CC97E6E}"/>
                    </a:ext>
                  </a:extLst>
                </p:cNvPr>
                <p:cNvSpPr/>
                <p:nvPr/>
              </p:nvSpPr>
              <p:spPr>
                <a:xfrm>
                  <a:off x="825823" y="4499722"/>
                  <a:ext cx="9069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12" name="Прямоугольник 111">
                  <a:extLst>
                    <a:ext uri="{FF2B5EF4-FFF2-40B4-BE49-F238E27FC236}">
                      <a16:creationId xmlns:a16="http://schemas.microsoft.com/office/drawing/2014/main" id="{95DFC5B2-8B17-4FBB-BCBB-81B19CC97E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823" y="4499722"/>
                  <a:ext cx="906980" cy="369332"/>
                </a:xfrm>
                <a:prstGeom prst="rect">
                  <a:avLst/>
                </a:prstGeom>
                <a:blipFill>
                  <a:blip r:embed="rId38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Прямоугольник 112">
                  <a:extLst>
                    <a:ext uri="{FF2B5EF4-FFF2-40B4-BE49-F238E27FC236}">
                      <a16:creationId xmlns:a16="http://schemas.microsoft.com/office/drawing/2014/main" id="{E6BEFC79-DD1E-4B84-A7B1-DC505B797BDE}"/>
                    </a:ext>
                  </a:extLst>
                </p:cNvPr>
                <p:cNvSpPr/>
                <p:nvPr/>
              </p:nvSpPr>
              <p:spPr>
                <a:xfrm>
                  <a:off x="2087973" y="4507737"/>
                  <a:ext cx="19261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𝐸𝑥𝑝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13" name="Прямоугольник 112">
                  <a:extLst>
                    <a:ext uri="{FF2B5EF4-FFF2-40B4-BE49-F238E27FC236}">
                      <a16:creationId xmlns:a16="http://schemas.microsoft.com/office/drawing/2014/main" id="{E6BEFC79-DD1E-4B84-A7B1-DC505B797B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7973" y="4507737"/>
                  <a:ext cx="1926104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8033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Группа 50">
              <a:extLst>
                <a:ext uri="{FF2B5EF4-FFF2-40B4-BE49-F238E27FC236}">
                  <a16:creationId xmlns:a16="http://schemas.microsoft.com/office/drawing/2014/main" id="{92854A70-7E10-4AEC-8FB0-C2DFFFD1DC3D}"/>
                </a:ext>
              </a:extLst>
            </p:cNvPr>
            <p:cNvGrpSpPr/>
            <p:nvPr/>
          </p:nvGrpSpPr>
          <p:grpSpPr>
            <a:xfrm>
              <a:off x="11332" y="5127854"/>
              <a:ext cx="4874455" cy="558363"/>
              <a:chOff x="6704125" y="2626717"/>
              <a:chExt cx="4874455" cy="5583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Прямоугольник 51">
                    <a:extLst>
                      <a:ext uri="{FF2B5EF4-FFF2-40B4-BE49-F238E27FC236}">
                        <a16:creationId xmlns:a16="http://schemas.microsoft.com/office/drawing/2014/main" id="{4E2074E9-9F14-4D5A-8C58-E5E126E2B203}"/>
                      </a:ext>
                    </a:extLst>
                  </p:cNvPr>
                  <p:cNvSpPr/>
                  <p:nvPr/>
                </p:nvSpPr>
                <p:spPr>
                  <a:xfrm>
                    <a:off x="6704125" y="2737288"/>
                    <a:ext cx="4874455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oMath>
                      </m:oMathPara>
                    </a14:m>
                    <a:endParaRPr lang="ru-BY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Прямоугольник 51">
                    <a:extLst>
                      <a:ext uri="{FF2B5EF4-FFF2-40B4-BE49-F238E27FC236}">
                        <a16:creationId xmlns:a16="http://schemas.microsoft.com/office/drawing/2014/main" id="{4E2074E9-9F14-4D5A-8C58-E5E126E2B20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125" y="2737288"/>
                    <a:ext cx="4874455" cy="369332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9836"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1BC722E6-2F4F-418C-9E1C-F42F0D0786B2}"/>
                  </a:ext>
                </a:extLst>
              </p:cNvPr>
              <p:cNvSpPr/>
              <p:nvPr/>
            </p:nvSpPr>
            <p:spPr>
              <a:xfrm>
                <a:off x="8120906" y="2626717"/>
                <a:ext cx="2041304" cy="55836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</p:grp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1F17077-1A8A-45CE-9CDB-5572C6D18DBE}"/>
              </a:ext>
            </a:extLst>
          </p:cNvPr>
          <p:cNvGrpSpPr/>
          <p:nvPr/>
        </p:nvGrpSpPr>
        <p:grpSpPr>
          <a:xfrm>
            <a:off x="6230521" y="1624682"/>
            <a:ext cx="4874455" cy="1171235"/>
            <a:chOff x="4136906" y="4499722"/>
            <a:chExt cx="4874455" cy="11712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Прямоугольник 113">
                  <a:extLst>
                    <a:ext uri="{FF2B5EF4-FFF2-40B4-BE49-F238E27FC236}">
                      <a16:creationId xmlns:a16="http://schemas.microsoft.com/office/drawing/2014/main" id="{09589ED3-17D2-43CE-96B3-67A303E864FA}"/>
                    </a:ext>
                  </a:extLst>
                </p:cNvPr>
                <p:cNvSpPr/>
                <p:nvPr/>
              </p:nvSpPr>
              <p:spPr>
                <a:xfrm>
                  <a:off x="4964446" y="4499722"/>
                  <a:ext cx="9069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14" name="Прямоугольник 113">
                  <a:extLst>
                    <a:ext uri="{FF2B5EF4-FFF2-40B4-BE49-F238E27FC236}">
                      <a16:creationId xmlns:a16="http://schemas.microsoft.com/office/drawing/2014/main" id="{09589ED3-17D2-43CE-96B3-67A303E864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4446" y="4499722"/>
                  <a:ext cx="906980" cy="369332"/>
                </a:xfrm>
                <a:prstGeom prst="rect">
                  <a:avLst/>
                </a:prstGeom>
                <a:blipFill>
                  <a:blip r:embed="rId4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Прямоугольник 114">
                  <a:extLst>
                    <a:ext uri="{FF2B5EF4-FFF2-40B4-BE49-F238E27FC236}">
                      <a16:creationId xmlns:a16="http://schemas.microsoft.com/office/drawing/2014/main" id="{CC65D81E-C1B8-4839-A8DC-BCB2B7E4BCD3}"/>
                    </a:ext>
                  </a:extLst>
                </p:cNvPr>
                <p:cNvSpPr/>
                <p:nvPr/>
              </p:nvSpPr>
              <p:spPr>
                <a:xfrm>
                  <a:off x="6226596" y="4507737"/>
                  <a:ext cx="209922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𝐸𝑥𝑝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[−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15" name="Прямоугольник 114">
                  <a:extLst>
                    <a:ext uri="{FF2B5EF4-FFF2-40B4-BE49-F238E27FC236}">
                      <a16:creationId xmlns:a16="http://schemas.microsoft.com/office/drawing/2014/main" id="{CC65D81E-C1B8-4839-A8DC-BCB2B7E4BC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596" y="4507737"/>
                  <a:ext cx="2099229" cy="369332"/>
                </a:xfrm>
                <a:prstGeom prst="rect">
                  <a:avLst/>
                </a:prstGeom>
                <a:blipFill>
                  <a:blip r:embed="rId27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Группа 53">
              <a:extLst>
                <a:ext uri="{FF2B5EF4-FFF2-40B4-BE49-F238E27FC236}">
                  <a16:creationId xmlns:a16="http://schemas.microsoft.com/office/drawing/2014/main" id="{396B8D2A-ADE4-4BE2-8D2F-98B86BF6C53C}"/>
                </a:ext>
              </a:extLst>
            </p:cNvPr>
            <p:cNvGrpSpPr/>
            <p:nvPr/>
          </p:nvGrpSpPr>
          <p:grpSpPr>
            <a:xfrm>
              <a:off x="4136906" y="5127516"/>
              <a:ext cx="4874455" cy="543441"/>
              <a:chOff x="6704125" y="2626717"/>
              <a:chExt cx="4874455" cy="5434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Прямоугольник 54">
                    <a:extLst>
                      <a:ext uri="{FF2B5EF4-FFF2-40B4-BE49-F238E27FC236}">
                        <a16:creationId xmlns:a16="http://schemas.microsoft.com/office/drawing/2014/main" id="{B76043BD-B1D2-4D46-8C42-60E76B05FB1B}"/>
                      </a:ext>
                    </a:extLst>
                  </p:cNvPr>
                  <p:cNvSpPr/>
                  <p:nvPr/>
                </p:nvSpPr>
                <p:spPr>
                  <a:xfrm>
                    <a:off x="6704125" y="2730038"/>
                    <a:ext cx="4874455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Ѱ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𝐸𝑥𝑝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oMath>
                      </m:oMathPara>
                    </a14:m>
                    <a:endParaRPr lang="ru-BY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Прямоугольник 54">
                    <a:extLst>
                      <a:ext uri="{FF2B5EF4-FFF2-40B4-BE49-F238E27FC236}">
                        <a16:creationId xmlns:a16="http://schemas.microsoft.com/office/drawing/2014/main" id="{B76043BD-B1D2-4D46-8C42-60E76B05FB1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125" y="2730038"/>
                    <a:ext cx="4874455" cy="369332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D48704FD-930B-41BF-B191-D416C29DDA1E}"/>
                  </a:ext>
                </a:extLst>
              </p:cNvPr>
              <p:cNvSpPr/>
              <p:nvPr/>
            </p:nvSpPr>
            <p:spPr>
              <a:xfrm>
                <a:off x="8125753" y="2626717"/>
                <a:ext cx="2031610" cy="543441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</p:grp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C8E4E51-1041-4B8B-B223-6D28343D3A7B}"/>
              </a:ext>
            </a:extLst>
          </p:cNvPr>
          <p:cNvGrpSpPr/>
          <p:nvPr/>
        </p:nvGrpSpPr>
        <p:grpSpPr>
          <a:xfrm>
            <a:off x="6701201" y="4392817"/>
            <a:ext cx="3922992" cy="1103743"/>
            <a:chOff x="8607139" y="4499722"/>
            <a:chExt cx="3922992" cy="11037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Прямоугольник 115">
                  <a:extLst>
                    <a:ext uri="{FF2B5EF4-FFF2-40B4-BE49-F238E27FC236}">
                      <a16:creationId xmlns:a16="http://schemas.microsoft.com/office/drawing/2014/main" id="{8CC3FAD8-DD1F-4809-966D-87E455834549}"/>
                    </a:ext>
                  </a:extLst>
                </p:cNvPr>
                <p:cNvSpPr/>
                <p:nvPr/>
              </p:nvSpPr>
              <p:spPr>
                <a:xfrm>
                  <a:off x="8994404" y="4499722"/>
                  <a:ext cx="9069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16" name="Прямоугольник 115">
                  <a:extLst>
                    <a:ext uri="{FF2B5EF4-FFF2-40B4-BE49-F238E27FC236}">
                      <a16:creationId xmlns:a16="http://schemas.microsoft.com/office/drawing/2014/main" id="{8CC3FAD8-DD1F-4809-966D-87E4558345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4404" y="4499722"/>
                  <a:ext cx="906980" cy="369332"/>
                </a:xfrm>
                <a:prstGeom prst="rect">
                  <a:avLst/>
                </a:prstGeom>
                <a:blipFill>
                  <a:blip r:embed="rId4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Прямоугольник 116">
                  <a:extLst>
                    <a:ext uri="{FF2B5EF4-FFF2-40B4-BE49-F238E27FC236}">
                      <a16:creationId xmlns:a16="http://schemas.microsoft.com/office/drawing/2014/main" id="{DBFA62DC-DF47-4E22-B75C-CF43E9127927}"/>
                    </a:ext>
                  </a:extLst>
                </p:cNvPr>
                <p:cNvSpPr/>
                <p:nvPr/>
              </p:nvSpPr>
              <p:spPr>
                <a:xfrm>
                  <a:off x="10226149" y="4507737"/>
                  <a:ext cx="10208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b>
                        </m:sSub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17" name="Прямоугольник 116">
                  <a:extLst>
                    <a:ext uri="{FF2B5EF4-FFF2-40B4-BE49-F238E27FC236}">
                      <a16:creationId xmlns:a16="http://schemas.microsoft.com/office/drawing/2014/main" id="{DBFA62DC-DF47-4E22-B75C-CF43E91279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6149" y="4507737"/>
                  <a:ext cx="1020857" cy="369332"/>
                </a:xfrm>
                <a:prstGeom prst="rect">
                  <a:avLst/>
                </a:prstGeom>
                <a:blipFill>
                  <a:blip r:embed="rId4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1F1F189C-EF65-406E-A31B-E4C406F2701C}"/>
                </a:ext>
              </a:extLst>
            </p:cNvPr>
            <p:cNvGrpSpPr/>
            <p:nvPr/>
          </p:nvGrpSpPr>
          <p:grpSpPr>
            <a:xfrm>
              <a:off x="8607139" y="5061338"/>
              <a:ext cx="3922992" cy="542127"/>
              <a:chOff x="7179857" y="2626718"/>
              <a:chExt cx="3922992" cy="5421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Прямоугольник 57">
                    <a:extLst>
                      <a:ext uri="{FF2B5EF4-FFF2-40B4-BE49-F238E27FC236}">
                        <a16:creationId xmlns:a16="http://schemas.microsoft.com/office/drawing/2014/main" id="{15E685BF-15AC-4170-A508-DDC666A267AD}"/>
                      </a:ext>
                    </a:extLst>
                  </p:cNvPr>
                  <p:cNvSpPr/>
                  <p:nvPr/>
                </p:nvSpPr>
                <p:spPr>
                  <a:xfrm>
                    <a:off x="7179857" y="2730414"/>
                    <a:ext cx="3922992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Ѱ</m:t>
                          </m:r>
                        </m:oMath>
                      </m:oMathPara>
                    </a14:m>
                    <a:endParaRPr lang="ru-BY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Прямоугольник 57">
                    <a:extLst>
                      <a:ext uri="{FF2B5EF4-FFF2-40B4-BE49-F238E27FC236}">
                        <a16:creationId xmlns:a16="http://schemas.microsoft.com/office/drawing/2014/main" id="{15E685BF-15AC-4170-A508-DDC666A267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9857" y="2730414"/>
                    <a:ext cx="3922992" cy="369332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B1709FA3-A318-4828-A2D5-B3989454FB7A}"/>
                  </a:ext>
                </a:extLst>
              </p:cNvPr>
              <p:cNvSpPr/>
              <p:nvPr/>
            </p:nvSpPr>
            <p:spPr>
              <a:xfrm>
                <a:off x="8130805" y="2626718"/>
                <a:ext cx="2021506" cy="54212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</p:grp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68FE2A1A-F189-45FD-989A-9F4EB79EBF61}"/>
              </a:ext>
            </a:extLst>
          </p:cNvPr>
          <p:cNvGrpSpPr/>
          <p:nvPr/>
        </p:nvGrpSpPr>
        <p:grpSpPr>
          <a:xfrm>
            <a:off x="6554013" y="1582634"/>
            <a:ext cx="437964" cy="523220"/>
            <a:chOff x="2875278" y="4118714"/>
            <a:chExt cx="602696" cy="702510"/>
          </a:xfrm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DB4BA04E-8888-46B9-BFCA-51292C3B6BE8}"/>
                </a:ext>
              </a:extLst>
            </p:cNvPr>
            <p:cNvSpPr/>
            <p:nvPr/>
          </p:nvSpPr>
          <p:spPr>
            <a:xfrm>
              <a:off x="2875280" y="4168621"/>
              <a:ext cx="602694" cy="602694"/>
            </a:xfrm>
            <a:prstGeom prst="ellipse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996858D-0A8F-4CC9-A942-640B6C911440}"/>
                </a:ext>
              </a:extLst>
            </p:cNvPr>
            <p:cNvSpPr txBox="1"/>
            <p:nvPr/>
          </p:nvSpPr>
          <p:spPr>
            <a:xfrm>
              <a:off x="2875278" y="4118714"/>
              <a:ext cx="602695" cy="702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</a:t>
              </a:r>
              <a:endParaRPr lang="ru-BY" sz="2800" dirty="0"/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77DD162F-5C9A-42D3-AE10-6D6DA0E4C9F3}"/>
              </a:ext>
            </a:extLst>
          </p:cNvPr>
          <p:cNvGrpSpPr/>
          <p:nvPr/>
        </p:nvGrpSpPr>
        <p:grpSpPr>
          <a:xfrm>
            <a:off x="6552764" y="2964155"/>
            <a:ext cx="437964" cy="523220"/>
            <a:chOff x="2875278" y="4118714"/>
            <a:chExt cx="602696" cy="702510"/>
          </a:xfrm>
        </p:grpSpPr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3EF19352-AD50-4101-A035-1520F633C501}"/>
                </a:ext>
              </a:extLst>
            </p:cNvPr>
            <p:cNvSpPr/>
            <p:nvPr/>
          </p:nvSpPr>
          <p:spPr>
            <a:xfrm>
              <a:off x="2875280" y="4168621"/>
              <a:ext cx="602694" cy="602694"/>
            </a:xfrm>
            <a:prstGeom prst="ellipse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F985604-FD2E-423F-B512-C724F6ECCCFB}"/>
                </a:ext>
              </a:extLst>
            </p:cNvPr>
            <p:cNvSpPr txBox="1"/>
            <p:nvPr/>
          </p:nvSpPr>
          <p:spPr>
            <a:xfrm>
              <a:off x="2875278" y="4118714"/>
              <a:ext cx="602695" cy="702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</a:t>
              </a:r>
              <a:endParaRPr lang="ru-BY" sz="2800" dirty="0"/>
            </a:p>
          </p:txBody>
        </p: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F7A3E85A-846F-4741-BFA7-607A0BB06D83}"/>
              </a:ext>
            </a:extLst>
          </p:cNvPr>
          <p:cNvGrpSpPr/>
          <p:nvPr/>
        </p:nvGrpSpPr>
        <p:grpSpPr>
          <a:xfrm>
            <a:off x="6583543" y="4323130"/>
            <a:ext cx="456623" cy="523220"/>
            <a:chOff x="2875280" y="4118714"/>
            <a:chExt cx="628373" cy="702510"/>
          </a:xfrm>
        </p:grpSpPr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B594C982-6C6B-445E-B377-9AC772573EB9}"/>
                </a:ext>
              </a:extLst>
            </p:cNvPr>
            <p:cNvSpPr/>
            <p:nvPr/>
          </p:nvSpPr>
          <p:spPr>
            <a:xfrm>
              <a:off x="2875280" y="4168621"/>
              <a:ext cx="602694" cy="602694"/>
            </a:xfrm>
            <a:prstGeom prst="ellipse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5B9BCC2-8924-46EF-B2BA-C791A86FCF5D}"/>
                </a:ext>
              </a:extLst>
            </p:cNvPr>
            <p:cNvSpPr txBox="1"/>
            <p:nvPr/>
          </p:nvSpPr>
          <p:spPr>
            <a:xfrm>
              <a:off x="2900958" y="4118714"/>
              <a:ext cx="602695" cy="702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</a:t>
              </a:r>
              <a:endParaRPr lang="ru-BY" sz="2800" dirty="0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B639300E-60F6-4788-83D5-7876DBF4860D}"/>
              </a:ext>
            </a:extLst>
          </p:cNvPr>
          <p:cNvGrpSpPr/>
          <p:nvPr/>
        </p:nvGrpSpPr>
        <p:grpSpPr>
          <a:xfrm>
            <a:off x="1045859" y="4731238"/>
            <a:ext cx="2641429" cy="661469"/>
            <a:chOff x="1045859" y="4731238"/>
            <a:chExt cx="2641429" cy="6614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Прямоугольник 7">
                  <a:extLst>
                    <a:ext uri="{FF2B5EF4-FFF2-40B4-BE49-F238E27FC236}">
                      <a16:creationId xmlns:a16="http://schemas.microsoft.com/office/drawing/2014/main" id="{D7C42766-742E-4768-9421-6511E90E3575}"/>
                    </a:ext>
                  </a:extLst>
                </p:cNvPr>
                <p:cNvSpPr/>
                <p:nvPr/>
              </p:nvSpPr>
              <p:spPr>
                <a:xfrm>
                  <a:off x="1045859" y="4731238"/>
                  <a:ext cx="2641429" cy="6562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8" name="Прямоугольник 7">
                  <a:extLst>
                    <a:ext uri="{FF2B5EF4-FFF2-40B4-BE49-F238E27FC236}">
                      <a16:creationId xmlns:a16="http://schemas.microsoft.com/office/drawing/2014/main" id="{D7C42766-742E-4768-9421-6511E90E35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859" y="4731238"/>
                  <a:ext cx="2641429" cy="656205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Прямоугольник 83">
              <a:extLst>
                <a:ext uri="{FF2B5EF4-FFF2-40B4-BE49-F238E27FC236}">
                  <a16:creationId xmlns:a16="http://schemas.microsoft.com/office/drawing/2014/main" id="{9CF25951-A1A5-41EB-8CB6-6B21B770BA6D}"/>
                </a:ext>
              </a:extLst>
            </p:cNvPr>
            <p:cNvSpPr/>
            <p:nvPr/>
          </p:nvSpPr>
          <p:spPr>
            <a:xfrm>
              <a:off x="1080051" y="4731238"/>
              <a:ext cx="2540798" cy="66146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</p:grpSp>
      <p:sp>
        <p:nvSpPr>
          <p:cNvPr id="10" name="Левая фигурная скобка 9">
            <a:extLst>
              <a:ext uri="{FF2B5EF4-FFF2-40B4-BE49-F238E27FC236}">
                <a16:creationId xmlns:a16="http://schemas.microsoft.com/office/drawing/2014/main" id="{D154873C-7942-4787-A90C-0C5D10990069}"/>
              </a:ext>
            </a:extLst>
          </p:cNvPr>
          <p:cNvSpPr/>
          <p:nvPr/>
        </p:nvSpPr>
        <p:spPr>
          <a:xfrm rot="16200000">
            <a:off x="2407662" y="4687227"/>
            <a:ext cx="147382" cy="1645361"/>
          </a:xfrm>
          <a:prstGeom prst="leftBrace">
            <a:avLst>
              <a:gd name="adj1" fmla="val 6433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C0A475-0D2B-4C63-81EA-8B9CB8677D4F}"/>
                  </a:ext>
                </a:extLst>
              </p:cNvPr>
              <p:cNvSpPr txBox="1"/>
              <p:nvPr/>
            </p:nvSpPr>
            <p:spPr>
              <a:xfrm>
                <a:off x="2352930" y="5638646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Ѱ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C0A475-0D2B-4C63-81EA-8B9CB8677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930" y="5638646"/>
                <a:ext cx="243656" cy="276999"/>
              </a:xfrm>
              <a:prstGeom prst="rect">
                <a:avLst/>
              </a:prstGeom>
              <a:blipFill>
                <a:blip r:embed="rId46"/>
                <a:stretch>
                  <a:fillRect l="-22500" r="-20000" b="-1111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Прямая соединительная линия 33">
            <a:extLst>
              <a:ext uri="{FF2B5EF4-FFF2-40B4-BE49-F238E27FC236}">
                <a16:creationId xmlns:a16="http://schemas.microsoft.com/office/drawing/2014/main" id="{C7CD052D-DAE9-A94E-BFB0-478462371C28}"/>
              </a:ext>
            </a:extLst>
          </p:cNvPr>
          <p:cNvCxnSpPr>
            <a:cxnSpLocks/>
          </p:cNvCxnSpPr>
          <p:nvPr/>
        </p:nvCxnSpPr>
        <p:spPr>
          <a:xfrm>
            <a:off x="609600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35">
            <a:extLst>
              <a:ext uri="{FF2B5EF4-FFF2-40B4-BE49-F238E27FC236}">
                <a16:creationId xmlns:a16="http://schemas.microsoft.com/office/drawing/2014/main" id="{194406B7-915A-3542-BFD9-A40DB0C1DC8B}"/>
              </a:ext>
            </a:extLst>
          </p:cNvPr>
          <p:cNvCxnSpPr>
            <a:cxnSpLocks/>
          </p:cNvCxnSpPr>
          <p:nvPr/>
        </p:nvCxnSpPr>
        <p:spPr>
          <a:xfrm>
            <a:off x="3682459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37">
            <a:extLst>
              <a:ext uri="{FF2B5EF4-FFF2-40B4-BE49-F238E27FC236}">
                <a16:creationId xmlns:a16="http://schemas.microsoft.com/office/drawing/2014/main" id="{05FD61A2-8677-BC44-8008-1B6D014D94FA}"/>
              </a:ext>
            </a:extLst>
          </p:cNvPr>
          <p:cNvCxnSpPr>
            <a:cxnSpLocks/>
          </p:cNvCxnSpPr>
          <p:nvPr/>
        </p:nvCxnSpPr>
        <p:spPr>
          <a:xfrm>
            <a:off x="6670582" y="6583680"/>
            <a:ext cx="183896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39">
            <a:extLst>
              <a:ext uri="{FF2B5EF4-FFF2-40B4-BE49-F238E27FC236}">
                <a16:creationId xmlns:a16="http://schemas.microsoft.com/office/drawing/2014/main" id="{71EDB067-391F-C946-A48A-CD95EC68A56E}"/>
              </a:ext>
            </a:extLst>
          </p:cNvPr>
          <p:cNvCxnSpPr>
            <a:cxnSpLocks/>
          </p:cNvCxnSpPr>
          <p:nvPr/>
        </p:nvCxnSpPr>
        <p:spPr>
          <a:xfrm>
            <a:off x="9743440" y="6583680"/>
            <a:ext cx="183896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DC72229-F1AF-8D49-BC90-50D3FDA550CF}"/>
              </a:ext>
            </a:extLst>
          </p:cNvPr>
          <p:cNvSpPr txBox="1"/>
          <p:nvPr/>
        </p:nvSpPr>
        <p:spPr>
          <a:xfrm>
            <a:off x="60960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Введение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23DA95A-4AD0-974B-88F6-A2CFD245460A}"/>
              </a:ext>
            </a:extLst>
          </p:cNvPr>
          <p:cNvSpPr txBox="1"/>
          <p:nvPr/>
        </p:nvSpPr>
        <p:spPr>
          <a:xfrm>
            <a:off x="3682459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Кач</a:t>
            </a:r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описание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99AE8A2-D14C-E549-8ED5-D8BDB69894A5}"/>
              </a:ext>
            </a:extLst>
          </p:cNvPr>
          <p:cNvSpPr txBox="1"/>
          <p:nvPr/>
        </p:nvSpPr>
        <p:spPr>
          <a:xfrm>
            <a:off x="6670582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Теория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DF1E26A-2D6C-2A45-A5E3-D8ED678F49FA}"/>
              </a:ext>
            </a:extLst>
          </p:cNvPr>
          <p:cNvSpPr txBox="1"/>
          <p:nvPr/>
        </p:nvSpPr>
        <p:spPr>
          <a:xfrm>
            <a:off x="974344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19131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0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964047-43B7-4043-83BF-EF4FECCE3B41}"/>
              </a:ext>
            </a:extLst>
          </p:cNvPr>
          <p:cNvSpPr txBox="1"/>
          <p:nvPr/>
        </p:nvSpPr>
        <p:spPr>
          <a:xfrm>
            <a:off x="546568" y="594269"/>
            <a:ext cx="8914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Математическая модель</a:t>
            </a:r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2BAA7256-6FA5-48D8-B047-ADB330BCEA18}"/>
              </a:ext>
            </a:extLst>
          </p:cNvPr>
          <p:cNvGrpSpPr/>
          <p:nvPr/>
        </p:nvGrpSpPr>
        <p:grpSpPr>
          <a:xfrm>
            <a:off x="631701" y="1630565"/>
            <a:ext cx="437962" cy="478216"/>
            <a:chOff x="2875280" y="4146802"/>
            <a:chExt cx="602694" cy="624513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3FD771AE-6D55-4061-B064-E1EEC5975B4F}"/>
                </a:ext>
              </a:extLst>
            </p:cNvPr>
            <p:cNvSpPr/>
            <p:nvPr/>
          </p:nvSpPr>
          <p:spPr>
            <a:xfrm>
              <a:off x="2875280" y="4168621"/>
              <a:ext cx="602694" cy="602694"/>
            </a:xfrm>
            <a:prstGeom prst="ellipse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3E9244-3787-419A-A8B2-D130F94569EA}"/>
                </a:ext>
              </a:extLst>
            </p:cNvPr>
            <p:cNvSpPr txBox="1"/>
            <p:nvPr/>
          </p:nvSpPr>
          <p:spPr>
            <a:xfrm>
              <a:off x="2875280" y="4146802"/>
              <a:ext cx="602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!</a:t>
              </a:r>
              <a:endParaRPr lang="ru-BY" sz="2400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034D6B9-BA74-4577-8F0C-DD47271C9BBA}"/>
              </a:ext>
            </a:extLst>
          </p:cNvPr>
          <p:cNvSpPr txBox="1"/>
          <p:nvPr/>
        </p:nvSpPr>
        <p:spPr>
          <a:xfrm>
            <a:off x="1133833" y="1665346"/>
            <a:ext cx="323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Второй закон Ньютона</a:t>
            </a:r>
            <a:endParaRPr lang="ru-BY" sz="20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4AB9C60-764B-48C6-A9B7-A4F4787956F4}"/>
              </a:ext>
            </a:extLst>
          </p:cNvPr>
          <p:cNvGrpSpPr/>
          <p:nvPr/>
        </p:nvGrpSpPr>
        <p:grpSpPr>
          <a:xfrm>
            <a:off x="1074529" y="3797545"/>
            <a:ext cx="2570897" cy="400106"/>
            <a:chOff x="371966" y="3394242"/>
            <a:chExt cx="2570897" cy="4001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Прямоугольник 42">
                  <a:extLst>
                    <a:ext uri="{FF2B5EF4-FFF2-40B4-BE49-F238E27FC236}">
                      <a16:creationId xmlns:a16="http://schemas.microsoft.com/office/drawing/2014/main" id="{10AA0085-D1BA-4A7A-8F63-0FC60717E464}"/>
                    </a:ext>
                  </a:extLst>
                </p:cNvPr>
                <p:cNvSpPr/>
                <p:nvPr/>
              </p:nvSpPr>
              <p:spPr>
                <a:xfrm>
                  <a:off x="371966" y="3394242"/>
                  <a:ext cx="25708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43" name="Прямоугольник 42">
                  <a:extLst>
                    <a:ext uri="{FF2B5EF4-FFF2-40B4-BE49-F238E27FC236}">
                      <a16:creationId xmlns:a16="http://schemas.microsoft.com/office/drawing/2014/main" id="{10AA0085-D1BA-4A7A-8F63-0FC60717E4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66" y="3394242"/>
                  <a:ext cx="257089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84792144-43A4-451E-A00A-4C5C7D731338}"/>
                </a:ext>
              </a:extLst>
            </p:cNvPr>
            <p:cNvSpPr/>
            <p:nvPr/>
          </p:nvSpPr>
          <p:spPr>
            <a:xfrm>
              <a:off x="377488" y="3394242"/>
              <a:ext cx="2540798" cy="40010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A631D0D3-E9BE-483E-B6AE-8709EF2CD4B6}"/>
              </a:ext>
            </a:extLst>
          </p:cNvPr>
          <p:cNvGrpSpPr/>
          <p:nvPr/>
        </p:nvGrpSpPr>
        <p:grpSpPr>
          <a:xfrm>
            <a:off x="1133833" y="2198990"/>
            <a:ext cx="3994328" cy="1236461"/>
            <a:chOff x="8344570" y="3909004"/>
            <a:chExt cx="3125426" cy="11733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Прямоугольник 44">
                  <a:extLst>
                    <a:ext uri="{FF2B5EF4-FFF2-40B4-BE49-F238E27FC236}">
                      <a16:creationId xmlns:a16="http://schemas.microsoft.com/office/drawing/2014/main" id="{A439D694-7921-442E-81DD-6B28A2478160}"/>
                    </a:ext>
                  </a:extLst>
                </p:cNvPr>
                <p:cNvSpPr/>
                <p:nvPr/>
              </p:nvSpPr>
              <p:spPr>
                <a:xfrm>
                  <a:off x="8344570" y="3909004"/>
                  <a:ext cx="3125426" cy="3587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acc>
                              <m:accPr>
                                <m:chr m:val="̈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</m:oMath>
                    </m:oMathPara>
                  </a14:m>
                  <a:endParaRPr lang="ru-BY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Прямоугольник 44">
                  <a:extLst>
                    <a:ext uri="{FF2B5EF4-FFF2-40B4-BE49-F238E27FC236}">
                      <a16:creationId xmlns:a16="http://schemas.microsoft.com/office/drawing/2014/main" id="{A439D694-7921-442E-81DD-6B28A24781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4570" y="3909004"/>
                  <a:ext cx="3125426" cy="358705"/>
                </a:xfrm>
                <a:prstGeom prst="rect">
                  <a:avLst/>
                </a:prstGeom>
                <a:blipFill>
                  <a:blip r:embed="rId4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3D08F484-0E5B-42F2-A3D2-9EA95E9F8D1E}"/>
                    </a:ext>
                  </a:extLst>
                </p:cNvPr>
                <p:cNvSpPr/>
                <p:nvPr/>
              </p:nvSpPr>
              <p:spPr>
                <a:xfrm>
                  <a:off x="8344570" y="4322430"/>
                  <a:ext cx="3061484" cy="35048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acc>
                              <m:accPr>
                                <m:chr m:val="̈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</m:oMath>
                    </m:oMathPara>
                  </a14:m>
                  <a:endParaRPr lang="ru-BY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3D08F484-0E5B-42F2-A3D2-9EA95E9F8D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4570" y="4322430"/>
                  <a:ext cx="3061484" cy="350489"/>
                </a:xfrm>
                <a:prstGeom prst="rect">
                  <a:avLst/>
                </a:prstGeom>
                <a:blipFill>
                  <a:blip r:embed="rId5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Прямоугольник 46">
                  <a:extLst>
                    <a:ext uri="{FF2B5EF4-FFF2-40B4-BE49-F238E27FC236}">
                      <a16:creationId xmlns:a16="http://schemas.microsoft.com/office/drawing/2014/main" id="{FC63A662-664B-423B-BAED-80CC6BE34F7F}"/>
                    </a:ext>
                  </a:extLst>
                </p:cNvPr>
                <p:cNvSpPr/>
                <p:nvPr/>
              </p:nvSpPr>
              <p:spPr>
                <a:xfrm>
                  <a:off x="8344570" y="4731894"/>
                  <a:ext cx="1988087" cy="35048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ru-BY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Прямоугольник 90">
                  <a:extLst>
                    <a:ext uri="{FF2B5EF4-FFF2-40B4-BE49-F238E27FC236}">
                      <a16:creationId xmlns:a16="http://schemas.microsoft.com/office/drawing/2014/main" id="{1547FD80-47BC-403A-8825-2644D6B538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4570" y="4731894"/>
                  <a:ext cx="1988087" cy="350489"/>
                </a:xfrm>
                <a:prstGeom prst="rect">
                  <a:avLst/>
                </a:prstGeom>
                <a:blipFill>
                  <a:blip r:embed="rId2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5" name="Прямая соединительная линия 74">
            <a:extLst>
              <a:ext uri="{FF2B5EF4-FFF2-40B4-BE49-F238E27FC236}">
                <a16:creationId xmlns:a16="http://schemas.microsoft.com/office/drawing/2014/main" id="{006E4D67-59EE-4EA8-8C65-1040B70FF350}"/>
              </a:ext>
            </a:extLst>
          </p:cNvPr>
          <p:cNvCxnSpPr>
            <a:cxnSpLocks/>
          </p:cNvCxnSpPr>
          <p:nvPr/>
        </p:nvCxnSpPr>
        <p:spPr>
          <a:xfrm>
            <a:off x="609600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>
            <a:extLst>
              <a:ext uri="{FF2B5EF4-FFF2-40B4-BE49-F238E27FC236}">
                <a16:creationId xmlns:a16="http://schemas.microsoft.com/office/drawing/2014/main" id="{671E09CF-9DD9-4355-8DA7-B8301A146F94}"/>
              </a:ext>
            </a:extLst>
          </p:cNvPr>
          <p:cNvCxnSpPr>
            <a:cxnSpLocks/>
          </p:cNvCxnSpPr>
          <p:nvPr/>
        </p:nvCxnSpPr>
        <p:spPr>
          <a:xfrm>
            <a:off x="3682459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>
            <a:extLst>
              <a:ext uri="{FF2B5EF4-FFF2-40B4-BE49-F238E27FC236}">
                <a16:creationId xmlns:a16="http://schemas.microsoft.com/office/drawing/2014/main" id="{92F9A0DC-EBD0-4F2D-91A2-0E1B3B266055}"/>
              </a:ext>
            </a:extLst>
          </p:cNvPr>
          <p:cNvCxnSpPr>
            <a:cxnSpLocks/>
          </p:cNvCxnSpPr>
          <p:nvPr/>
        </p:nvCxnSpPr>
        <p:spPr>
          <a:xfrm>
            <a:off x="6670582" y="6583680"/>
            <a:ext cx="183896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2D28E41C-C8A3-4848-8C9A-D629BAA9F875}"/>
              </a:ext>
            </a:extLst>
          </p:cNvPr>
          <p:cNvCxnSpPr>
            <a:cxnSpLocks/>
          </p:cNvCxnSpPr>
          <p:nvPr/>
        </p:nvCxnSpPr>
        <p:spPr>
          <a:xfrm>
            <a:off x="9743440" y="6583680"/>
            <a:ext cx="183896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F2A120E0-7E04-4B68-97B3-7541BBE81553}"/>
              </a:ext>
            </a:extLst>
          </p:cNvPr>
          <p:cNvGrpSpPr/>
          <p:nvPr/>
        </p:nvGrpSpPr>
        <p:grpSpPr>
          <a:xfrm>
            <a:off x="7170900" y="3686830"/>
            <a:ext cx="2800506" cy="555146"/>
            <a:chOff x="8169676" y="2626718"/>
            <a:chExt cx="2800506" cy="5551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Прямоугольник 88">
                  <a:extLst>
                    <a:ext uri="{FF2B5EF4-FFF2-40B4-BE49-F238E27FC236}">
                      <a16:creationId xmlns:a16="http://schemas.microsoft.com/office/drawing/2014/main" id="{5E117F58-152E-413A-9A3F-D94DFFAC148E}"/>
                    </a:ext>
                  </a:extLst>
                </p:cNvPr>
                <p:cNvSpPr/>
                <p:nvPr/>
              </p:nvSpPr>
              <p:spPr>
                <a:xfrm>
                  <a:off x="8192650" y="2723676"/>
                  <a:ext cx="277753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𝑆𝑔𝑛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oMath>
                    </m:oMathPara>
                  </a14:m>
                  <a:endParaRPr lang="ru-BY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Прямоугольник 88">
                  <a:extLst>
                    <a:ext uri="{FF2B5EF4-FFF2-40B4-BE49-F238E27FC236}">
                      <a16:creationId xmlns:a16="http://schemas.microsoft.com/office/drawing/2014/main" id="{5E117F58-152E-413A-9A3F-D94DFFAC14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2650" y="2723676"/>
                  <a:ext cx="2777532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Прямоугольник 89">
              <a:extLst>
                <a:ext uri="{FF2B5EF4-FFF2-40B4-BE49-F238E27FC236}">
                  <a16:creationId xmlns:a16="http://schemas.microsoft.com/office/drawing/2014/main" id="{9D924651-8F5E-4A2B-A46F-9736F6C71877}"/>
                </a:ext>
              </a:extLst>
            </p:cNvPr>
            <p:cNvSpPr/>
            <p:nvPr/>
          </p:nvSpPr>
          <p:spPr>
            <a:xfrm>
              <a:off x="8169676" y="2626718"/>
              <a:ext cx="2800506" cy="55514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Прямоугольник 91">
                <a:extLst>
                  <a:ext uri="{FF2B5EF4-FFF2-40B4-BE49-F238E27FC236}">
                    <a16:creationId xmlns:a16="http://schemas.microsoft.com/office/drawing/2014/main" id="{AC66DA89-CD53-4AD7-91D4-02DF827F8F98}"/>
                  </a:ext>
                </a:extLst>
              </p:cNvPr>
              <p:cNvSpPr/>
              <p:nvPr/>
            </p:nvSpPr>
            <p:spPr>
              <a:xfrm>
                <a:off x="7283172" y="1867028"/>
                <a:ext cx="2575962" cy="15352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𝑆𝑔𝑛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92" name="Прямоугольник 91">
                <a:extLst>
                  <a:ext uri="{FF2B5EF4-FFF2-40B4-BE49-F238E27FC236}">
                    <a16:creationId xmlns:a16="http://schemas.microsoft.com/office/drawing/2014/main" id="{AC66DA89-CD53-4AD7-91D4-02DF827F8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172" y="1867028"/>
                <a:ext cx="2575962" cy="153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7A24960-A432-2942-B19C-493D3B1C3F71}"/>
              </a:ext>
            </a:extLst>
          </p:cNvPr>
          <p:cNvSpPr txBox="1"/>
          <p:nvPr/>
        </p:nvSpPr>
        <p:spPr>
          <a:xfrm>
            <a:off x="60960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Введение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67ACC9-19BC-684F-BA98-165D42BF11EB}"/>
              </a:ext>
            </a:extLst>
          </p:cNvPr>
          <p:cNvSpPr txBox="1"/>
          <p:nvPr/>
        </p:nvSpPr>
        <p:spPr>
          <a:xfrm>
            <a:off x="3682459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Кач</a:t>
            </a:r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описание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E1348F-1A5B-CF4E-814F-1B631706B4B3}"/>
              </a:ext>
            </a:extLst>
          </p:cNvPr>
          <p:cNvSpPr txBox="1"/>
          <p:nvPr/>
        </p:nvSpPr>
        <p:spPr>
          <a:xfrm>
            <a:off x="6670582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Теория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A8F7C6-5DF2-6B46-A82E-B877F38AD6A4}"/>
              </a:ext>
            </a:extLst>
          </p:cNvPr>
          <p:cNvSpPr txBox="1"/>
          <p:nvPr/>
        </p:nvSpPr>
        <p:spPr>
          <a:xfrm>
            <a:off x="974344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8063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032" y="1370544"/>
            <a:ext cx="5029199" cy="5029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31B5F-127B-4801-ACAD-DF9659678FE3}"/>
              </a:ext>
            </a:extLst>
          </p:cNvPr>
          <p:cNvSpPr txBox="1"/>
          <p:nvPr/>
        </p:nvSpPr>
        <p:spPr>
          <a:xfrm>
            <a:off x="7733135" y="908878"/>
            <a:ext cx="3484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u="sng" dirty="0"/>
              <a:t>Демонстрация явления</a:t>
            </a:r>
            <a:endParaRPr lang="ru-BY" sz="24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B92E7-0DCF-42BC-9B84-27CBCAF40B42}"/>
              </a:ext>
            </a:extLst>
          </p:cNvPr>
          <p:cNvSpPr txBox="1"/>
          <p:nvPr/>
        </p:nvSpPr>
        <p:spPr>
          <a:xfrm>
            <a:off x="4599032" y="908878"/>
            <a:ext cx="175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u="sng" dirty="0"/>
              <a:t>Параметры</a:t>
            </a:r>
            <a:endParaRPr lang="ru-BY" sz="2400" b="1" u="sng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4055746" y="1781702"/>
            <a:ext cx="0" cy="41809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0FF5640-290B-4F0C-8C58-8BBF92793175}"/>
              </a:ext>
            </a:extLst>
          </p:cNvPr>
          <p:cNvSpPr txBox="1"/>
          <p:nvPr/>
        </p:nvSpPr>
        <p:spPr>
          <a:xfrm>
            <a:off x="4128572" y="2579506"/>
            <a:ext cx="25922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dirty="0"/>
              <a:t>Отношение масс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dirty="0"/>
              <a:t>Длина нити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dirty="0"/>
              <a:t>Радиус стержня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dirty="0"/>
              <a:t>Начальный угол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dirty="0"/>
              <a:t>Коэффициент трения</a:t>
            </a:r>
            <a:endParaRPr lang="ru-BY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CB92E7-0DCF-42BC-9B84-27CBCAF40B42}"/>
              </a:ext>
            </a:extLst>
          </p:cNvPr>
          <p:cNvSpPr txBox="1"/>
          <p:nvPr/>
        </p:nvSpPr>
        <p:spPr>
          <a:xfrm>
            <a:off x="747663" y="908879"/>
            <a:ext cx="2784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u="sng" dirty="0"/>
              <a:t>Задачи</a:t>
            </a:r>
            <a:endParaRPr lang="ru-BY" sz="2400" b="1" u="sng" dirty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6800911" y="1781702"/>
            <a:ext cx="0" cy="41809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0FF5640-290B-4F0C-8C58-8BBF92793175}"/>
              </a:ext>
            </a:extLst>
          </p:cNvPr>
          <p:cNvSpPr txBox="1"/>
          <p:nvPr/>
        </p:nvSpPr>
        <p:spPr>
          <a:xfrm>
            <a:off x="633108" y="2025509"/>
            <a:ext cx="25922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dirty="0"/>
              <a:t>Почему легкий груз может остановить тяжелый</a:t>
            </a: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dirty="0"/>
              <a:t>Исследовать движение грузов в зависимости от параметров системы</a:t>
            </a: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dirty="0"/>
              <a:t>Получить регион наблюдаемости явления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85037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4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C965724-A5FC-48E2-B796-E5F64DEFE2DE}"/>
                  </a:ext>
                </a:extLst>
              </p:cNvPr>
              <p:cNvSpPr/>
              <p:nvPr/>
            </p:nvSpPr>
            <p:spPr>
              <a:xfrm>
                <a:off x="982448" y="4809035"/>
                <a:ext cx="1568152" cy="369332"/>
              </a:xfrm>
              <a:prstGeom prst="rect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(0)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BY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C965724-A5FC-48E2-B796-E5F64DEFE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48" y="4809035"/>
                <a:ext cx="1568152" cy="369332"/>
              </a:xfrm>
              <a:prstGeom prst="rect">
                <a:avLst/>
              </a:prstGeom>
              <a:blipFill>
                <a:blip r:embed="rId3"/>
                <a:stretch>
                  <a:fillRect b="-12698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A7EF1F3-D652-436F-8843-1EE33554DD4D}"/>
                  </a:ext>
                </a:extLst>
              </p:cNvPr>
              <p:cNvSpPr/>
              <p:nvPr/>
            </p:nvSpPr>
            <p:spPr>
              <a:xfrm>
                <a:off x="982448" y="5517237"/>
                <a:ext cx="1568152" cy="36933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(0)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BY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A7EF1F3-D652-436F-8843-1EE33554D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48" y="5517237"/>
                <a:ext cx="1568152" cy="369332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A3B5080-73D8-430D-8ED2-7D50E69E3A7A}"/>
              </a:ext>
            </a:extLst>
          </p:cNvPr>
          <p:cNvSpPr txBox="1"/>
          <p:nvPr/>
        </p:nvSpPr>
        <p:spPr>
          <a:xfrm>
            <a:off x="1664692" y="4085323"/>
            <a:ext cx="3263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Начальные условия</a:t>
            </a:r>
            <a:endParaRPr lang="ru-BY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80D79D5-CEB0-481C-B121-FEFE80D76A53}"/>
                  </a:ext>
                </a:extLst>
              </p:cNvPr>
              <p:cNvSpPr/>
              <p:nvPr/>
            </p:nvSpPr>
            <p:spPr>
              <a:xfrm>
                <a:off x="3466779" y="4809035"/>
                <a:ext cx="2288858" cy="369332"/>
              </a:xfrm>
              <a:prstGeom prst="rect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BY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80D79D5-CEB0-481C-B121-FEFE80D76A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779" y="4809035"/>
                <a:ext cx="2288858" cy="369332"/>
              </a:xfrm>
              <a:prstGeom prst="rect">
                <a:avLst/>
              </a:prstGeom>
              <a:blipFill>
                <a:blip r:embed="rId5"/>
                <a:stretch>
                  <a:fillRect b="-6349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A647FBD-75B2-4870-A12A-20CC8FA7CF28}"/>
                  </a:ext>
                </a:extLst>
              </p:cNvPr>
              <p:cNvSpPr/>
              <p:nvPr/>
            </p:nvSpPr>
            <p:spPr>
              <a:xfrm>
                <a:off x="3720648" y="5501207"/>
                <a:ext cx="1781120" cy="385362"/>
              </a:xfrm>
              <a:prstGeom prst="rect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(0)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A647FBD-75B2-4870-A12A-20CC8FA7C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648" y="5501207"/>
                <a:ext cx="1781120" cy="385362"/>
              </a:xfrm>
              <a:prstGeom prst="rect">
                <a:avLst/>
              </a:prstGeom>
              <a:blipFill>
                <a:blip r:embed="rId6"/>
                <a:stretch>
                  <a:fillRect b="-10448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8EE1CC1-01B9-415A-89C2-24956704DF18}"/>
              </a:ext>
            </a:extLst>
          </p:cNvPr>
          <p:cNvSpPr/>
          <p:nvPr/>
        </p:nvSpPr>
        <p:spPr>
          <a:xfrm>
            <a:off x="649625" y="4567874"/>
            <a:ext cx="5309868" cy="14879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4459880-3711-4714-88ED-B0A7B92805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132" t="21224" r="-1" b="65733"/>
          <a:stretch/>
        </p:blipFill>
        <p:spPr>
          <a:xfrm>
            <a:off x="7357256" y="480334"/>
            <a:ext cx="3460188" cy="3507045"/>
          </a:xfrm>
          <a:prstGeom prst="rect">
            <a:avLst/>
          </a:prstGeom>
          <a:ln w="19050">
            <a:noFill/>
          </a:ln>
        </p:spPr>
      </p:pic>
      <p:sp>
        <p:nvSpPr>
          <p:cNvPr id="14" name="Дуга 13">
            <a:extLst>
              <a:ext uri="{FF2B5EF4-FFF2-40B4-BE49-F238E27FC236}">
                <a16:creationId xmlns:a16="http://schemas.microsoft.com/office/drawing/2014/main" id="{6BE7DEAC-A1B0-4311-8476-BA44EDC9D328}"/>
              </a:ext>
            </a:extLst>
          </p:cNvPr>
          <p:cNvSpPr/>
          <p:nvPr/>
        </p:nvSpPr>
        <p:spPr>
          <a:xfrm>
            <a:off x="9345447" y="2368179"/>
            <a:ext cx="369332" cy="369332"/>
          </a:xfrm>
          <a:prstGeom prst="arc">
            <a:avLst>
              <a:gd name="adj1" fmla="val 13869305"/>
              <a:gd name="adj2" fmla="val 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6" name="Прямоугольник: скругленные верхние углы 15">
            <a:extLst>
              <a:ext uri="{FF2B5EF4-FFF2-40B4-BE49-F238E27FC236}">
                <a16:creationId xmlns:a16="http://schemas.microsoft.com/office/drawing/2014/main" id="{8AA06C5A-3367-4983-BE9F-E4D21AD10141}"/>
              </a:ext>
            </a:extLst>
          </p:cNvPr>
          <p:cNvSpPr/>
          <p:nvPr/>
        </p:nvSpPr>
        <p:spPr>
          <a:xfrm>
            <a:off x="10129303" y="3442141"/>
            <a:ext cx="482761" cy="538559"/>
          </a:xfrm>
          <a:prstGeom prst="round2SameRect">
            <a:avLst>
              <a:gd name="adj1" fmla="val 25085"/>
              <a:gd name="adj2" fmla="val 0"/>
            </a:avLst>
          </a:prstGeom>
          <a:solidFill>
            <a:srgbClr val="E0951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893B949-1155-4413-954F-51A26F54CA0A}"/>
                  </a:ext>
                </a:extLst>
              </p:cNvPr>
              <p:cNvSpPr/>
              <p:nvPr/>
            </p:nvSpPr>
            <p:spPr>
              <a:xfrm>
                <a:off x="9458971" y="2030657"/>
                <a:ext cx="5116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893B949-1155-4413-954F-51A26F54C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971" y="2030657"/>
                <a:ext cx="511615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EEA025C-2101-4ACD-A113-6D2D7021F41C}"/>
                  </a:ext>
                </a:extLst>
              </p:cNvPr>
              <p:cNvSpPr/>
              <p:nvPr/>
            </p:nvSpPr>
            <p:spPr>
              <a:xfrm>
                <a:off x="10309010" y="2994336"/>
                <a:ext cx="4827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EEA025C-2101-4ACD-A113-6D2D7021F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010" y="2994336"/>
                <a:ext cx="482760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56B2017-B83F-440C-B1B5-5C369C53C3B9}"/>
              </a:ext>
            </a:extLst>
          </p:cNvPr>
          <p:cNvCxnSpPr>
            <a:stCxn id="16" idx="2"/>
            <a:endCxn id="16" idx="0"/>
          </p:cNvCxnSpPr>
          <p:nvPr/>
        </p:nvCxnSpPr>
        <p:spPr>
          <a:xfrm>
            <a:off x="10129303" y="3711421"/>
            <a:ext cx="4827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4019E0-C6CA-43F2-AEDC-49C9E9E9D315}"/>
                  </a:ext>
                </a:extLst>
              </p:cNvPr>
              <p:cNvSpPr txBox="1"/>
              <p:nvPr/>
            </p:nvSpPr>
            <p:spPr>
              <a:xfrm>
                <a:off x="6199057" y="4695612"/>
                <a:ext cx="32378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Длина нити</a:t>
                </a:r>
                <a:endParaRPr lang="ru-BY" sz="20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4019E0-C6CA-43F2-AEDC-49C9E9E9D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057" y="4695612"/>
                <a:ext cx="3237830" cy="400110"/>
              </a:xfrm>
              <a:prstGeom prst="rect">
                <a:avLst/>
              </a:prstGeom>
              <a:blipFill>
                <a:blip r:embed="rId10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EAB21D9-8AD5-4CAF-A2E2-54D3441F6B74}"/>
              </a:ext>
            </a:extLst>
          </p:cNvPr>
          <p:cNvSpPr txBox="1"/>
          <p:nvPr/>
        </p:nvSpPr>
        <p:spPr>
          <a:xfrm>
            <a:off x="698968" y="746669"/>
            <a:ext cx="8914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Итоговые уравнения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9922CAF-2109-4393-839F-68AA631DE040}"/>
                  </a:ext>
                </a:extLst>
              </p:cNvPr>
              <p:cNvSpPr txBox="1"/>
              <p:nvPr/>
            </p:nvSpPr>
            <p:spPr>
              <a:xfrm>
                <a:off x="6199056" y="5173559"/>
                <a:ext cx="351572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Расстояние от стержня до </a:t>
                </a:r>
                <a:r>
                  <a:rPr lang="ru-RU" sz="2000" dirty="0" err="1"/>
                  <a:t>ц.м</a:t>
                </a:r>
                <a:r>
                  <a:rPr lang="ru-RU" sz="2000" dirty="0"/>
                  <a:t>. второго груза</a:t>
                </a:r>
                <a:endParaRPr lang="ru-BY" sz="20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9922CAF-2109-4393-839F-68AA631DE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056" y="5173559"/>
                <a:ext cx="3515723" cy="707886"/>
              </a:xfrm>
              <a:prstGeom prst="rect">
                <a:avLst/>
              </a:prstGeom>
              <a:blipFill>
                <a:blip r:embed="rId11"/>
                <a:stretch>
                  <a:fillRect l="-2158" t="-5263" b="-1403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D1E81F-F3F7-48D2-8434-EC089C8E83CB}"/>
                  </a:ext>
                </a:extLst>
              </p:cNvPr>
              <p:cNvSpPr txBox="1"/>
              <p:nvPr/>
            </p:nvSpPr>
            <p:spPr>
              <a:xfrm>
                <a:off x="761038" y="1983504"/>
                <a:ext cx="2705741" cy="17000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BY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BY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ru-RU" dirty="0"/>
                                <m:t> </m:t>
                              </m:r>
                            </m:e>
                            <m:e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Ѱ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𝐸𝑥𝑝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𝑆𝑔𝑛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  <m:e/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Ѱ=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  <m:r>
                                <m:rPr>
                                  <m:nor/>
                                </m:rPr>
                                <a:rPr lang="ru-BY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D1E81F-F3F7-48D2-8434-EC089C8E8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38" y="1983504"/>
                <a:ext cx="2705741" cy="17000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Овал 4">
            <a:extLst>
              <a:ext uri="{FF2B5EF4-FFF2-40B4-BE49-F238E27FC236}">
                <a16:creationId xmlns:a16="http://schemas.microsoft.com/office/drawing/2014/main" id="{5B06EE0D-B46E-43AF-AD7B-8E102D63751F}"/>
              </a:ext>
            </a:extLst>
          </p:cNvPr>
          <p:cNvSpPr/>
          <p:nvPr/>
        </p:nvSpPr>
        <p:spPr>
          <a:xfrm>
            <a:off x="9063919" y="1052073"/>
            <a:ext cx="1087120" cy="40011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381BFAD7-76D0-4993-8759-8ED7B648AD2F}"/>
              </a:ext>
            </a:extLst>
          </p:cNvPr>
          <p:cNvSpPr/>
          <p:nvPr/>
        </p:nvSpPr>
        <p:spPr>
          <a:xfrm>
            <a:off x="10550390" y="2324948"/>
            <a:ext cx="1087120" cy="40011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A3159D-61D6-4F19-8638-245587D4B550}"/>
                  </a:ext>
                </a:extLst>
              </p:cNvPr>
              <p:cNvSpPr txBox="1"/>
              <p:nvPr/>
            </p:nvSpPr>
            <p:spPr>
              <a:xfrm>
                <a:off x="4209990" y="2215323"/>
                <a:ext cx="2404055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𝑠𝑡𝑎𝑡𝑖𝑐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𝑑𝑦𝑛𝑎𝑚𝑖𝑐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A3159D-61D6-4F19-8638-245587D4B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990" y="2215323"/>
                <a:ext cx="2404055" cy="1025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60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 animBg="1"/>
      <p:bldP spid="12" grpId="0" animBg="1"/>
      <p:bldP spid="14" grpId="0" animBg="1"/>
      <p:bldP spid="16" grpId="0" animBg="1"/>
      <p:bldP spid="18" grpId="0"/>
      <p:bldP spid="15" grpId="0"/>
      <p:bldP spid="34" grpId="0"/>
      <p:bldP spid="28" grpId="0"/>
      <p:bldP spid="4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E4A17A-DC57-4DE2-B875-C021AE3BF4F8}"/>
              </a:ext>
            </a:extLst>
          </p:cNvPr>
          <p:cNvSpPr txBox="1"/>
          <p:nvPr/>
        </p:nvSpPr>
        <p:spPr>
          <a:xfrm>
            <a:off x="546568" y="4160429"/>
            <a:ext cx="5549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Эксперимент</a:t>
            </a:r>
          </a:p>
        </p:txBody>
      </p:sp>
    </p:spTree>
    <p:extLst>
      <p:ext uri="{BB962C8B-B14F-4D97-AF65-F5344CB8AC3E}">
        <p14:creationId xmlns:p14="http://schemas.microsoft.com/office/powerpoint/2010/main" val="115569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8A118C-E693-406C-A3A6-75FEEFCAB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0107DA-C82F-4032-B6E6-4C81FE37250E}"/>
                  </a:ext>
                </a:extLst>
              </p:cNvPr>
              <p:cNvSpPr txBox="1"/>
              <p:nvPr/>
            </p:nvSpPr>
            <p:spPr>
              <a:xfrm>
                <a:off x="9457661" y="292396"/>
                <a:ext cx="943463" cy="504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BY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BY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ru-BY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BY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BY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1%</m:t>
                      </m:r>
                    </m:oMath>
                  </m:oMathPara>
                </a14:m>
                <a:endParaRPr lang="ru-BY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0107DA-C82F-4032-B6E6-4C81FE372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661" y="292396"/>
                <a:ext cx="943463" cy="5046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3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767689-DE59-4C3A-9099-C4EBEEAFF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7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5B3348-0D0D-4D4F-AD76-C035B8199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549"/>
            <a:ext cx="12029243" cy="676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4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C52CE6-2107-40C9-BF0E-FA4469824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21A25D3-4F24-42EF-89EC-29CDC6CA4623}"/>
              </a:ext>
            </a:extLst>
          </p:cNvPr>
          <p:cNvSpPr/>
          <p:nvPr/>
        </p:nvSpPr>
        <p:spPr>
          <a:xfrm>
            <a:off x="1158948" y="53163"/>
            <a:ext cx="574159" cy="6358270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01457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BFE5D28-0364-4225-B472-4E19D7068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E4F0019-F4A2-4C8C-93EB-F8DD2DEE1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004" y="838851"/>
            <a:ext cx="3272171" cy="3272171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CBB7620-3215-46EB-BDB6-63CA3561E862}"/>
              </a:ext>
            </a:extLst>
          </p:cNvPr>
          <p:cNvGrpSpPr/>
          <p:nvPr/>
        </p:nvGrpSpPr>
        <p:grpSpPr>
          <a:xfrm>
            <a:off x="1275907" y="627322"/>
            <a:ext cx="361506" cy="361506"/>
            <a:chOff x="1275907" y="627322"/>
            <a:chExt cx="361506" cy="361506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5529EEF3-DE9B-48AE-BDA7-7899B4C197A5}"/>
                </a:ext>
              </a:extLst>
            </p:cNvPr>
            <p:cNvSpPr/>
            <p:nvPr/>
          </p:nvSpPr>
          <p:spPr>
            <a:xfrm>
              <a:off x="1275907" y="627322"/>
              <a:ext cx="361506" cy="361506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2" name="Овал 1">
              <a:extLst>
                <a:ext uri="{FF2B5EF4-FFF2-40B4-BE49-F238E27FC236}">
                  <a16:creationId xmlns:a16="http://schemas.microsoft.com/office/drawing/2014/main" id="{BDF878EE-4E3F-4172-8A9A-9559BD364332}"/>
                </a:ext>
              </a:extLst>
            </p:cNvPr>
            <p:cNvSpPr/>
            <p:nvPr/>
          </p:nvSpPr>
          <p:spPr>
            <a:xfrm>
              <a:off x="1400396" y="751811"/>
              <a:ext cx="112528" cy="1125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</p:spTree>
    <p:extLst>
      <p:ext uri="{BB962C8B-B14F-4D97-AF65-F5344CB8AC3E}">
        <p14:creationId xmlns:p14="http://schemas.microsoft.com/office/powerpoint/2010/main" val="35023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695128C-1FC5-4C4D-8A7A-FEA4797D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E046072-4C1E-4971-AC82-4B3D739C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281" y="828218"/>
            <a:ext cx="3272171" cy="3272171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AA743FC-C910-46C8-9161-88E48C795A1B}"/>
              </a:ext>
            </a:extLst>
          </p:cNvPr>
          <p:cNvGrpSpPr/>
          <p:nvPr/>
        </p:nvGrpSpPr>
        <p:grpSpPr>
          <a:xfrm>
            <a:off x="2598739" y="3520081"/>
            <a:ext cx="361506" cy="361506"/>
            <a:chOff x="1275907" y="627322"/>
            <a:chExt cx="361506" cy="361506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1722334D-CCB9-4A96-8B0D-478F23EE6458}"/>
                </a:ext>
              </a:extLst>
            </p:cNvPr>
            <p:cNvSpPr/>
            <p:nvPr/>
          </p:nvSpPr>
          <p:spPr>
            <a:xfrm>
              <a:off x="1275907" y="627322"/>
              <a:ext cx="361506" cy="361506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B16258F-AF95-4A1C-B319-D866F98B6E5B}"/>
                </a:ext>
              </a:extLst>
            </p:cNvPr>
            <p:cNvSpPr/>
            <p:nvPr/>
          </p:nvSpPr>
          <p:spPr>
            <a:xfrm>
              <a:off x="1400396" y="751811"/>
              <a:ext cx="112528" cy="1125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</p:grpSp>
    </p:spTree>
    <p:extLst>
      <p:ext uri="{BB962C8B-B14F-4D97-AF65-F5344CB8AC3E}">
        <p14:creationId xmlns:p14="http://schemas.microsoft.com/office/powerpoint/2010/main" val="404708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65BF06E-A82E-486E-B057-79EC49E1E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E046072-4C1E-4971-AC82-4B3D739C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281" y="828218"/>
            <a:ext cx="3272171" cy="3272171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AA743FC-C910-46C8-9161-88E48C795A1B}"/>
              </a:ext>
            </a:extLst>
          </p:cNvPr>
          <p:cNvGrpSpPr/>
          <p:nvPr/>
        </p:nvGrpSpPr>
        <p:grpSpPr>
          <a:xfrm>
            <a:off x="11031539" y="519626"/>
            <a:ext cx="361506" cy="361506"/>
            <a:chOff x="1275907" y="627322"/>
            <a:chExt cx="361506" cy="361506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1722334D-CCB9-4A96-8B0D-478F23EE6458}"/>
                </a:ext>
              </a:extLst>
            </p:cNvPr>
            <p:cNvSpPr/>
            <p:nvPr/>
          </p:nvSpPr>
          <p:spPr>
            <a:xfrm>
              <a:off x="1275907" y="627322"/>
              <a:ext cx="361506" cy="361506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B16258F-AF95-4A1C-B319-D866F98B6E5B}"/>
                </a:ext>
              </a:extLst>
            </p:cNvPr>
            <p:cNvSpPr/>
            <p:nvPr/>
          </p:nvSpPr>
          <p:spPr>
            <a:xfrm>
              <a:off x="1400396" y="751811"/>
              <a:ext cx="112528" cy="1125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2DF705C-3D57-4EAF-898D-FA38FBB346D3}"/>
              </a:ext>
            </a:extLst>
          </p:cNvPr>
          <p:cNvSpPr/>
          <p:nvPr/>
        </p:nvSpPr>
        <p:spPr>
          <a:xfrm rot="5400000">
            <a:off x="5966690" y="5430982"/>
            <a:ext cx="443346" cy="2854036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88A5DD-451D-4665-BE21-2A3B36DAA7C4}"/>
              </a:ext>
            </a:extLst>
          </p:cNvPr>
          <p:cNvSpPr txBox="1"/>
          <p:nvPr/>
        </p:nvSpPr>
        <p:spPr>
          <a:xfrm>
            <a:off x="4979941" y="6519446"/>
            <a:ext cx="2416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Initial angle, radians</a:t>
            </a:r>
            <a:endParaRPr lang="ru-BY" sz="16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31BE333-6837-4DFD-A07A-5B09A3BBE028}"/>
              </a:ext>
            </a:extLst>
          </p:cNvPr>
          <p:cNvSpPr/>
          <p:nvPr/>
        </p:nvSpPr>
        <p:spPr>
          <a:xfrm>
            <a:off x="466435" y="2018145"/>
            <a:ext cx="443346" cy="2854036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C2BB3E-2569-4E57-AFBB-CBA57470BB22}"/>
              </a:ext>
            </a:extLst>
          </p:cNvPr>
          <p:cNvSpPr txBox="1"/>
          <p:nvPr/>
        </p:nvSpPr>
        <p:spPr>
          <a:xfrm rot="16200000">
            <a:off x="-520314" y="3106609"/>
            <a:ext cx="2416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Length, m</a:t>
            </a:r>
            <a:endParaRPr lang="ru-BY" sz="1600" dirty="0"/>
          </a:p>
        </p:txBody>
      </p:sp>
    </p:spTree>
    <p:extLst>
      <p:ext uri="{BB962C8B-B14F-4D97-AF65-F5344CB8AC3E}">
        <p14:creationId xmlns:p14="http://schemas.microsoft.com/office/powerpoint/2010/main" val="66897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05FF28-1342-4281-8E34-946EB32B7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B27661-9315-4EAF-B4E3-C2AE4739A9C1}"/>
              </a:ext>
            </a:extLst>
          </p:cNvPr>
          <p:cNvSpPr txBox="1"/>
          <p:nvPr/>
        </p:nvSpPr>
        <p:spPr>
          <a:xfrm>
            <a:off x="3399991" y="124761"/>
            <a:ext cx="5576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Регион наблюдаемости</a:t>
            </a:r>
            <a:endParaRPr lang="ru-BY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1E45B8-4AA6-4957-8E5F-9356E256BE95}"/>
                  </a:ext>
                </a:extLst>
              </p:cNvPr>
              <p:cNvSpPr txBox="1"/>
              <p:nvPr/>
            </p:nvSpPr>
            <p:spPr>
              <a:xfrm>
                <a:off x="3369715" y="826417"/>
                <a:ext cx="570771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ru-RU" sz="2000" i="1" dirty="0"/>
                  <a:t>Если</a:t>
                </a:r>
                <a:r>
                  <a:rPr lang="en-US" sz="2000" b="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ru-BY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i="1" dirty="0"/>
                  <a:t>при касании</a:t>
                </a:r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ru-RU" sz="2000" i="1" dirty="0"/>
                  <a:t>явление наблюдается</a:t>
                </a:r>
                <a:endParaRPr lang="ru-BY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1E45B8-4AA6-4957-8E5F-9356E256B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715" y="826417"/>
                <a:ext cx="5707716" cy="307777"/>
              </a:xfrm>
              <a:prstGeom prst="rect">
                <a:avLst/>
              </a:prstGeom>
              <a:blipFill>
                <a:blip r:embed="rId4"/>
                <a:stretch>
                  <a:fillRect l="-2222" t="-24000" r="-2222" b="-48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8337EC4-E85A-E540-A284-5DF892722F53}"/>
              </a:ext>
            </a:extLst>
          </p:cNvPr>
          <p:cNvSpPr/>
          <p:nvPr/>
        </p:nvSpPr>
        <p:spPr>
          <a:xfrm>
            <a:off x="1148576" y="33454"/>
            <a:ext cx="501804" cy="6389648"/>
          </a:xfrm>
          <a:prstGeom prst="rect">
            <a:avLst/>
          </a:prstGeom>
          <a:solidFill>
            <a:srgbClr val="FF0000">
              <a:alpha val="16078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982DDC-799C-CE4C-B070-DA4B0697DC33}"/>
              </a:ext>
            </a:extLst>
          </p:cNvPr>
          <p:cNvSpPr/>
          <p:nvPr/>
        </p:nvSpPr>
        <p:spPr>
          <a:xfrm>
            <a:off x="1672683" y="33454"/>
            <a:ext cx="9311268" cy="6389648"/>
          </a:xfrm>
          <a:prstGeom prst="rect">
            <a:avLst/>
          </a:prstGeom>
          <a:solidFill>
            <a:srgbClr val="00EF00">
              <a:alpha val="16078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96834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E4A17A-DC57-4DE2-B875-C021AE3BF4F8}"/>
              </a:ext>
            </a:extLst>
          </p:cNvPr>
          <p:cNvSpPr txBox="1"/>
          <p:nvPr/>
        </p:nvSpPr>
        <p:spPr>
          <a:xfrm>
            <a:off x="546569" y="4160429"/>
            <a:ext cx="4416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181640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964047-43B7-4043-83BF-EF4FECCE3B41}"/>
              </a:ext>
            </a:extLst>
          </p:cNvPr>
          <p:cNvSpPr txBox="1"/>
          <p:nvPr/>
        </p:nvSpPr>
        <p:spPr>
          <a:xfrm>
            <a:off x="546569" y="594269"/>
            <a:ext cx="8466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Типы движения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C86B27-8C09-42E9-8424-B742A9394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" y="2060073"/>
            <a:ext cx="3614075" cy="36140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2D2EC9-136E-4E18-9851-31BA39D07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573" y="2060075"/>
            <a:ext cx="3614075" cy="36140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C3EE0B-3170-4D66-92AB-927A54FA9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657" y="2060074"/>
            <a:ext cx="3614076" cy="3614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05E266-6E9F-43CA-BD14-68116CD4871B}"/>
                  </a:ext>
                </a:extLst>
              </p:cNvPr>
              <p:cNvSpPr txBox="1"/>
              <p:nvPr/>
            </p:nvSpPr>
            <p:spPr>
              <a:xfrm>
                <a:off x="2668978" y="2166154"/>
                <a:ext cx="9954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i="1" dirty="0"/>
                  <a:t>MR 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:1</m:t>
                    </m:r>
                  </m:oMath>
                </a14:m>
                <a:endParaRPr lang="ru-BY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05E266-6E9F-43CA-BD14-68116CD48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978" y="2166154"/>
                <a:ext cx="995465" cy="276999"/>
              </a:xfrm>
              <a:prstGeom prst="rect">
                <a:avLst/>
              </a:prstGeom>
              <a:blipFill>
                <a:blip r:embed="rId7"/>
                <a:stretch>
                  <a:fillRect l="-14724" t="-26087" r="-7362" b="-52174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B94567-6185-4C0D-A1A5-78885FF132A1}"/>
                  </a:ext>
                </a:extLst>
              </p:cNvPr>
              <p:cNvSpPr txBox="1"/>
              <p:nvPr/>
            </p:nvSpPr>
            <p:spPr>
              <a:xfrm>
                <a:off x="6696672" y="2166154"/>
                <a:ext cx="9954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i="1" dirty="0"/>
                  <a:t>MR 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:1</m:t>
                    </m:r>
                  </m:oMath>
                </a14:m>
                <a:endParaRPr lang="ru-BY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B94567-6185-4C0D-A1A5-78885FF13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672" y="2166154"/>
                <a:ext cx="995465" cy="276999"/>
              </a:xfrm>
              <a:prstGeom prst="rect">
                <a:avLst/>
              </a:prstGeom>
              <a:blipFill>
                <a:blip r:embed="rId8"/>
                <a:stretch>
                  <a:fillRect l="-14724" t="-26087" r="-7362" b="-52174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92EC72-23C9-471C-AA68-99D7B89CB78C}"/>
                  </a:ext>
                </a:extLst>
              </p:cNvPr>
              <p:cNvSpPr txBox="1"/>
              <p:nvPr/>
            </p:nvSpPr>
            <p:spPr>
              <a:xfrm>
                <a:off x="10682746" y="2166154"/>
                <a:ext cx="9954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i="1" dirty="0"/>
                  <a:t>MR 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:1</m:t>
                    </m:r>
                  </m:oMath>
                </a14:m>
                <a:endParaRPr lang="ru-BY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92EC72-23C9-471C-AA68-99D7B89CB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2746" y="2166154"/>
                <a:ext cx="995465" cy="276999"/>
              </a:xfrm>
              <a:prstGeom prst="rect">
                <a:avLst/>
              </a:prstGeom>
              <a:blipFill>
                <a:blip r:embed="rId9"/>
                <a:stretch>
                  <a:fillRect l="-14024" t="-26087" r="-7317" b="-52174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AFDEC9B-FC92-F340-8606-B4A94D491C49}"/>
              </a:ext>
            </a:extLst>
          </p:cNvPr>
          <p:cNvSpPr txBox="1"/>
          <p:nvPr/>
        </p:nvSpPr>
        <p:spPr>
          <a:xfrm>
            <a:off x="8436551" y="1637702"/>
            <a:ext cx="347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Высокий коэффициент трения</a:t>
            </a:r>
            <a:endParaRPr lang="en-RU" i="1" dirty="0"/>
          </a:p>
        </p:txBody>
      </p:sp>
    </p:spTree>
    <p:extLst>
      <p:ext uri="{BB962C8B-B14F-4D97-AF65-F5344CB8AC3E}">
        <p14:creationId xmlns:p14="http://schemas.microsoft.com/office/powerpoint/2010/main" val="26833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4F9F83-7D13-4191-8B03-10935D839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6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740820-FE37-4817-B3FB-A6022959A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3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09F34B-B341-4BF4-8BAB-840AE1699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8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E4A17A-DC57-4DE2-B875-C021AE3BF4F8}"/>
              </a:ext>
            </a:extLst>
          </p:cNvPr>
          <p:cNvSpPr txBox="1"/>
          <p:nvPr/>
        </p:nvSpPr>
        <p:spPr>
          <a:xfrm>
            <a:off x="546569" y="4160429"/>
            <a:ext cx="4416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49980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964047-43B7-4043-83BF-EF4FECCE3B41}"/>
              </a:ext>
            </a:extLst>
          </p:cNvPr>
          <p:cNvSpPr txBox="1"/>
          <p:nvPr/>
        </p:nvSpPr>
        <p:spPr>
          <a:xfrm>
            <a:off x="546569" y="594269"/>
            <a:ext cx="8466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Выводы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149EF527-52DB-407F-B91C-6D51482927DE}"/>
              </a:ext>
            </a:extLst>
          </p:cNvPr>
          <p:cNvCxnSpPr>
            <a:cxnSpLocks/>
          </p:cNvCxnSpPr>
          <p:nvPr/>
        </p:nvCxnSpPr>
        <p:spPr>
          <a:xfrm>
            <a:off x="609600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240E404-082E-486C-A26C-250AF100B1FF}"/>
              </a:ext>
            </a:extLst>
          </p:cNvPr>
          <p:cNvCxnSpPr>
            <a:cxnSpLocks/>
          </p:cNvCxnSpPr>
          <p:nvPr/>
        </p:nvCxnSpPr>
        <p:spPr>
          <a:xfrm>
            <a:off x="3682459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10070B4F-C7CD-4051-BBE1-D150510E3108}"/>
              </a:ext>
            </a:extLst>
          </p:cNvPr>
          <p:cNvCxnSpPr>
            <a:cxnSpLocks/>
          </p:cNvCxnSpPr>
          <p:nvPr/>
        </p:nvCxnSpPr>
        <p:spPr>
          <a:xfrm>
            <a:off x="6670582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1DFAB4EA-CF53-470C-A81A-F62BE98F87EC}"/>
              </a:ext>
            </a:extLst>
          </p:cNvPr>
          <p:cNvCxnSpPr>
            <a:cxnSpLocks/>
          </p:cNvCxnSpPr>
          <p:nvPr/>
        </p:nvCxnSpPr>
        <p:spPr>
          <a:xfrm>
            <a:off x="9743440" y="6583680"/>
            <a:ext cx="183896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BB09501E-784C-406A-92A7-C855711E0C95}"/>
              </a:ext>
            </a:extLst>
          </p:cNvPr>
          <p:cNvGrpSpPr/>
          <p:nvPr/>
        </p:nvGrpSpPr>
        <p:grpSpPr>
          <a:xfrm>
            <a:off x="546568" y="1914143"/>
            <a:ext cx="3036981" cy="2460894"/>
            <a:chOff x="546568" y="1914143"/>
            <a:chExt cx="3036981" cy="246089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4CB541-6EF0-4B94-9C8B-8245D023219C}"/>
                </a:ext>
              </a:extLst>
            </p:cNvPr>
            <p:cNvSpPr txBox="1"/>
            <p:nvPr/>
          </p:nvSpPr>
          <p:spPr>
            <a:xfrm>
              <a:off x="546568" y="1914143"/>
              <a:ext cx="28602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2000" dirty="0"/>
                <a:t>Итоговые уравнения</a:t>
              </a:r>
              <a:endParaRPr lang="ru-BY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0D9154E-1342-4329-B54E-C89C7E3580C2}"/>
                    </a:ext>
                  </a:extLst>
                </p:cNvPr>
                <p:cNvSpPr txBox="1"/>
                <p:nvPr/>
              </p:nvSpPr>
              <p:spPr>
                <a:xfrm>
                  <a:off x="877808" y="2675020"/>
                  <a:ext cx="2705741" cy="17000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ru-BY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ru-BY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ru-RU" dirty="0"/>
                                  <m:t> </m:t>
                                </m:r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Ѱ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𝐸𝑥𝑝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𝑆𝑔𝑛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  <m:e/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Ѱ=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func>
                                <m:r>
                                  <m:rPr>
                                    <m:nor/>
                                  </m:rPr>
                                  <a:rPr lang="ru-BY" dirty="0"/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0D9154E-1342-4329-B54E-C89C7E3580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808" y="2675020"/>
                  <a:ext cx="2705741" cy="17000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83EB8D1-4908-42E6-8FD8-5FE195EE5726}"/>
              </a:ext>
            </a:extLst>
          </p:cNvPr>
          <p:cNvGrpSpPr/>
          <p:nvPr/>
        </p:nvGrpSpPr>
        <p:grpSpPr>
          <a:xfrm>
            <a:off x="8834763" y="1914143"/>
            <a:ext cx="2810669" cy="2228320"/>
            <a:chOff x="8077200" y="1914143"/>
            <a:chExt cx="2810669" cy="2228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Прямоугольник 44">
                  <a:extLst>
                    <a:ext uri="{FF2B5EF4-FFF2-40B4-BE49-F238E27FC236}">
                      <a16:creationId xmlns:a16="http://schemas.microsoft.com/office/drawing/2014/main" id="{0D6991E5-C9B8-407B-9A43-ED64D11234FC}"/>
                    </a:ext>
                  </a:extLst>
                </p:cNvPr>
                <p:cNvSpPr/>
                <p:nvPr/>
              </p:nvSpPr>
              <p:spPr>
                <a:xfrm>
                  <a:off x="8429813" y="2667800"/>
                  <a:ext cx="1568152" cy="369332"/>
                </a:xfrm>
                <a:prstGeom prst="rect">
                  <a:avLst/>
                </a:prstGeom>
                <a:ln w="19050">
                  <a:noFill/>
                  <a:prstDash val="solid"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BY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Прямоугольник 44">
                  <a:extLst>
                    <a:ext uri="{FF2B5EF4-FFF2-40B4-BE49-F238E27FC236}">
                      <a16:creationId xmlns:a16="http://schemas.microsoft.com/office/drawing/2014/main" id="{0D6991E5-C9B8-407B-9A43-ED64D1123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9813" y="2667800"/>
                  <a:ext cx="156815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  <a:ln w="19050">
                  <a:noFill/>
                  <a:prstDash val="solid"/>
                </a:ln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6F163DB9-2011-4C2C-8A80-73755B177D2B}"/>
                    </a:ext>
                  </a:extLst>
                </p:cNvPr>
                <p:cNvSpPr/>
                <p:nvPr/>
              </p:nvSpPr>
              <p:spPr>
                <a:xfrm>
                  <a:off x="8349075" y="3047114"/>
                  <a:ext cx="1568152" cy="369332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BY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6F163DB9-2011-4C2C-8A80-73755B177D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9075" y="3047114"/>
                  <a:ext cx="156815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Прямоугольник 47">
                  <a:extLst>
                    <a:ext uri="{FF2B5EF4-FFF2-40B4-BE49-F238E27FC236}">
                      <a16:creationId xmlns:a16="http://schemas.microsoft.com/office/drawing/2014/main" id="{91CF889B-7F6F-420C-8D63-42D4957D7924}"/>
                    </a:ext>
                  </a:extLst>
                </p:cNvPr>
                <p:cNvSpPr/>
                <p:nvPr/>
              </p:nvSpPr>
              <p:spPr>
                <a:xfrm>
                  <a:off x="8599011" y="3424055"/>
                  <a:ext cx="2288858" cy="369332"/>
                </a:xfrm>
                <a:prstGeom prst="rect">
                  <a:avLst/>
                </a:prstGeom>
                <a:ln w="19050">
                  <a:noFill/>
                  <a:prstDash val="solid"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ru-RU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ru-BY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Прямоугольник 47">
                  <a:extLst>
                    <a:ext uri="{FF2B5EF4-FFF2-40B4-BE49-F238E27FC236}">
                      <a16:creationId xmlns:a16="http://schemas.microsoft.com/office/drawing/2014/main" id="{91CF889B-7F6F-420C-8D63-42D4957D79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9011" y="3424055"/>
                  <a:ext cx="2288858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  <a:ln w="19050">
                  <a:noFill/>
                  <a:prstDash val="solid"/>
                </a:ln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Прямоугольник 48">
                  <a:extLst>
                    <a:ext uri="{FF2B5EF4-FFF2-40B4-BE49-F238E27FC236}">
                      <a16:creationId xmlns:a16="http://schemas.microsoft.com/office/drawing/2014/main" id="{CFDBA56E-E37E-4D01-A9D6-BAD3FFFC9E25}"/>
                    </a:ext>
                  </a:extLst>
                </p:cNvPr>
                <p:cNvSpPr/>
                <p:nvPr/>
              </p:nvSpPr>
              <p:spPr>
                <a:xfrm>
                  <a:off x="8283231" y="3757101"/>
                  <a:ext cx="1781120" cy="385362"/>
                </a:xfrm>
                <a:prstGeom prst="rect">
                  <a:avLst/>
                </a:prstGeom>
                <a:ln w="19050">
                  <a:noFill/>
                  <a:prstDash val="solid"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ru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49" name="Прямоугольник 48">
                  <a:extLst>
                    <a:ext uri="{FF2B5EF4-FFF2-40B4-BE49-F238E27FC236}">
                      <a16:creationId xmlns:a16="http://schemas.microsoft.com/office/drawing/2014/main" id="{CFDBA56E-E37E-4D01-A9D6-BAD3FFFC9E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3231" y="3757101"/>
                  <a:ext cx="1781120" cy="385362"/>
                </a:xfrm>
                <a:prstGeom prst="rect">
                  <a:avLst/>
                </a:prstGeom>
                <a:blipFill>
                  <a:blip r:embed="rId7"/>
                  <a:stretch>
                    <a:fillRect b="-14063"/>
                  </a:stretch>
                </a:blipFill>
                <a:ln w="19050">
                  <a:noFill/>
                  <a:prstDash val="solid"/>
                </a:ln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0BCC5CA-8D49-4C81-BC82-0CF7E78791AC}"/>
                </a:ext>
              </a:extLst>
            </p:cNvPr>
            <p:cNvSpPr txBox="1"/>
            <p:nvPr/>
          </p:nvSpPr>
          <p:spPr>
            <a:xfrm>
              <a:off x="8077200" y="1914143"/>
              <a:ext cx="27354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2000" dirty="0"/>
                <a:t>Начальные условия</a:t>
              </a:r>
              <a:endParaRPr lang="ru-BY" sz="2000" dirty="0"/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953E2F3-B925-4F8D-883E-2D3CDF6166B7}"/>
              </a:ext>
            </a:extLst>
          </p:cNvPr>
          <p:cNvGrpSpPr/>
          <p:nvPr/>
        </p:nvGrpSpPr>
        <p:grpSpPr>
          <a:xfrm>
            <a:off x="4913208" y="1914143"/>
            <a:ext cx="3304068" cy="2059954"/>
            <a:chOff x="5483938" y="1918572"/>
            <a:chExt cx="3304068" cy="20599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Прямоугольник 54">
                  <a:extLst>
                    <a:ext uri="{FF2B5EF4-FFF2-40B4-BE49-F238E27FC236}">
                      <a16:creationId xmlns:a16="http://schemas.microsoft.com/office/drawing/2014/main" id="{B1AAFF28-B54C-4E38-9D09-3411947EF2F7}"/>
                    </a:ext>
                  </a:extLst>
                </p:cNvPr>
                <p:cNvSpPr/>
                <p:nvPr/>
              </p:nvSpPr>
              <p:spPr>
                <a:xfrm>
                  <a:off x="5662580" y="2780958"/>
                  <a:ext cx="312542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</m:oMath>
                    </m:oMathPara>
                  </a14:m>
                  <a:endParaRPr lang="ru-BY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Прямоугольник 54">
                  <a:extLst>
                    <a:ext uri="{FF2B5EF4-FFF2-40B4-BE49-F238E27FC236}">
                      <a16:creationId xmlns:a16="http://schemas.microsoft.com/office/drawing/2014/main" id="{B1AAFF28-B54C-4E38-9D09-3411947EF2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580" y="2780958"/>
                  <a:ext cx="3125426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Прямоугольник 55">
                  <a:extLst>
                    <a:ext uri="{FF2B5EF4-FFF2-40B4-BE49-F238E27FC236}">
                      <a16:creationId xmlns:a16="http://schemas.microsoft.com/office/drawing/2014/main" id="{69F6977C-369D-4E43-B782-8702034F789D}"/>
                    </a:ext>
                  </a:extLst>
                </p:cNvPr>
                <p:cNvSpPr/>
                <p:nvPr/>
              </p:nvSpPr>
              <p:spPr>
                <a:xfrm>
                  <a:off x="5662580" y="3194276"/>
                  <a:ext cx="312542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</m:oMath>
                    </m:oMathPara>
                  </a14:m>
                  <a:endParaRPr lang="ru-BY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Прямоугольник 55">
                  <a:extLst>
                    <a:ext uri="{FF2B5EF4-FFF2-40B4-BE49-F238E27FC236}">
                      <a16:creationId xmlns:a16="http://schemas.microsoft.com/office/drawing/2014/main" id="{69F6977C-369D-4E43-B782-8702034F78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580" y="3194276"/>
                  <a:ext cx="3125426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Прямоугольник 56">
                  <a:extLst>
                    <a:ext uri="{FF2B5EF4-FFF2-40B4-BE49-F238E27FC236}">
                      <a16:creationId xmlns:a16="http://schemas.microsoft.com/office/drawing/2014/main" id="{5B81580F-D47B-4A1C-A59E-CA37CD6FD93E}"/>
                    </a:ext>
                  </a:extLst>
                </p:cNvPr>
                <p:cNvSpPr/>
                <p:nvPr/>
              </p:nvSpPr>
              <p:spPr>
                <a:xfrm>
                  <a:off x="5662580" y="3609194"/>
                  <a:ext cx="222026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ru-BY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Прямоугольник 56">
                  <a:extLst>
                    <a:ext uri="{FF2B5EF4-FFF2-40B4-BE49-F238E27FC236}">
                      <a16:creationId xmlns:a16="http://schemas.microsoft.com/office/drawing/2014/main" id="{5B81580F-D47B-4A1C-A59E-CA37CD6FD9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580" y="3609194"/>
                  <a:ext cx="2220262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6512276-4039-4B14-9463-96102C340481}"/>
                </a:ext>
              </a:extLst>
            </p:cNvPr>
            <p:cNvSpPr txBox="1"/>
            <p:nvPr/>
          </p:nvSpPr>
          <p:spPr>
            <a:xfrm>
              <a:off x="5483938" y="1918572"/>
              <a:ext cx="27060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2000" dirty="0"/>
                <a:t>Координаты грузов</a:t>
              </a:r>
              <a:endParaRPr lang="ru-BY" sz="2000" dirty="0"/>
            </a:p>
          </p:txBody>
        </p:sp>
      </p:grp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6DD7C82-C083-4DEF-B38E-7C2EF09DB049}"/>
              </a:ext>
            </a:extLst>
          </p:cNvPr>
          <p:cNvCxnSpPr/>
          <p:nvPr/>
        </p:nvCxnSpPr>
        <p:spPr>
          <a:xfrm>
            <a:off x="4257040" y="2001520"/>
            <a:ext cx="0" cy="23735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0F41D30F-54EE-4AF5-B46E-AA1B6003FF05}"/>
              </a:ext>
            </a:extLst>
          </p:cNvPr>
          <p:cNvCxnSpPr/>
          <p:nvPr/>
        </p:nvCxnSpPr>
        <p:spPr>
          <a:xfrm>
            <a:off x="8196956" y="2001520"/>
            <a:ext cx="0" cy="23735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92C353F-6CBA-0C48-B5D2-8D3962A6D9F3}"/>
              </a:ext>
            </a:extLst>
          </p:cNvPr>
          <p:cNvSpPr txBox="1"/>
          <p:nvPr/>
        </p:nvSpPr>
        <p:spPr>
          <a:xfrm>
            <a:off x="60960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Введение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ADA73F-4E9C-5C4F-A0D5-2D53BC84EAE0}"/>
              </a:ext>
            </a:extLst>
          </p:cNvPr>
          <p:cNvSpPr txBox="1"/>
          <p:nvPr/>
        </p:nvSpPr>
        <p:spPr>
          <a:xfrm>
            <a:off x="3682459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Кач</a:t>
            </a:r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описание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96A6C3-EFBB-7D4E-9EDA-A0C360E38C64}"/>
              </a:ext>
            </a:extLst>
          </p:cNvPr>
          <p:cNvSpPr txBox="1"/>
          <p:nvPr/>
        </p:nvSpPr>
        <p:spPr>
          <a:xfrm>
            <a:off x="6670582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Теория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3C974E-9928-6746-9DB0-D33157BDFE0D}"/>
              </a:ext>
            </a:extLst>
          </p:cNvPr>
          <p:cNvSpPr txBox="1"/>
          <p:nvPr/>
        </p:nvSpPr>
        <p:spPr>
          <a:xfrm>
            <a:off x="974344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98044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964047-43B7-4043-83BF-EF4FECCE3B41}"/>
              </a:ext>
            </a:extLst>
          </p:cNvPr>
          <p:cNvSpPr txBox="1"/>
          <p:nvPr/>
        </p:nvSpPr>
        <p:spPr>
          <a:xfrm>
            <a:off x="546569" y="594269"/>
            <a:ext cx="8466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Conclusions</a:t>
            </a:r>
            <a:endParaRPr lang="ru-RU" sz="48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CB541-6EF0-4B94-9C8B-8245D023219C}"/>
              </a:ext>
            </a:extLst>
          </p:cNvPr>
          <p:cNvSpPr txBox="1"/>
          <p:nvPr/>
        </p:nvSpPr>
        <p:spPr>
          <a:xfrm>
            <a:off x="546568" y="1914143"/>
            <a:ext cx="363253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Исследованные параметры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Начальный угол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Отношение масс</a:t>
            </a:r>
            <a:endParaRPr lang="ru-BY" sz="2000" dirty="0"/>
          </a:p>
          <a:p>
            <a:pPr lvl="1"/>
            <a:endParaRPr lang="ru-R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Длина нити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Радиус стержня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7BEF278-EDF8-4995-A531-72E9E31CE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950" y="2685413"/>
            <a:ext cx="5323840" cy="299466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288D63E0-2133-4EA9-ACAF-718951DEB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939" y="2685413"/>
            <a:ext cx="5323840" cy="299466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A7EF352-8E46-452B-8910-AE7185052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419" y="2681749"/>
            <a:ext cx="5323841" cy="299466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8A7B6B0-56B5-4013-AB35-346A62F3B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407" y="2681750"/>
            <a:ext cx="5323841" cy="2994660"/>
          </a:xfrm>
          <a:prstGeom prst="rect">
            <a:avLst/>
          </a:prstGeom>
        </p:spPr>
      </p:pic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D8B0A7D3-A438-4310-9D6F-B2D38713E0BF}"/>
              </a:ext>
            </a:extLst>
          </p:cNvPr>
          <p:cNvCxnSpPr>
            <a:cxnSpLocks/>
          </p:cNvCxnSpPr>
          <p:nvPr/>
        </p:nvCxnSpPr>
        <p:spPr>
          <a:xfrm>
            <a:off x="609600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0EA8190-B288-463C-AC48-32FA01E3280A}"/>
              </a:ext>
            </a:extLst>
          </p:cNvPr>
          <p:cNvCxnSpPr>
            <a:cxnSpLocks/>
          </p:cNvCxnSpPr>
          <p:nvPr/>
        </p:nvCxnSpPr>
        <p:spPr>
          <a:xfrm>
            <a:off x="3682459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EA15AC8-43C6-4002-9A17-563D32E7FB81}"/>
              </a:ext>
            </a:extLst>
          </p:cNvPr>
          <p:cNvCxnSpPr>
            <a:cxnSpLocks/>
          </p:cNvCxnSpPr>
          <p:nvPr/>
        </p:nvCxnSpPr>
        <p:spPr>
          <a:xfrm>
            <a:off x="6670582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589CC48-CDBC-4032-9FFA-8811DBB7EEDE}"/>
              </a:ext>
            </a:extLst>
          </p:cNvPr>
          <p:cNvCxnSpPr>
            <a:cxnSpLocks/>
          </p:cNvCxnSpPr>
          <p:nvPr/>
        </p:nvCxnSpPr>
        <p:spPr>
          <a:xfrm>
            <a:off x="9743440" y="6583680"/>
            <a:ext cx="183896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3EC1B6-2DE1-774A-8CC8-5D413B4B7012}"/>
              </a:ext>
            </a:extLst>
          </p:cNvPr>
          <p:cNvSpPr txBox="1"/>
          <p:nvPr/>
        </p:nvSpPr>
        <p:spPr>
          <a:xfrm>
            <a:off x="60960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Введение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2D9C76-862F-6844-8890-35ADA589EF43}"/>
              </a:ext>
            </a:extLst>
          </p:cNvPr>
          <p:cNvSpPr txBox="1"/>
          <p:nvPr/>
        </p:nvSpPr>
        <p:spPr>
          <a:xfrm>
            <a:off x="3682459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Кач</a:t>
            </a:r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описание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876A84-48F6-724B-B9B9-399B7E13CD61}"/>
              </a:ext>
            </a:extLst>
          </p:cNvPr>
          <p:cNvSpPr txBox="1"/>
          <p:nvPr/>
        </p:nvSpPr>
        <p:spPr>
          <a:xfrm>
            <a:off x="6670582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Теория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58CE3B-01F7-6D47-8388-94C253F4C1AE}"/>
              </a:ext>
            </a:extLst>
          </p:cNvPr>
          <p:cNvSpPr txBox="1"/>
          <p:nvPr/>
        </p:nvSpPr>
        <p:spPr>
          <a:xfrm>
            <a:off x="974344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207398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964047-43B7-4043-83BF-EF4FECCE3B41}"/>
              </a:ext>
            </a:extLst>
          </p:cNvPr>
          <p:cNvSpPr txBox="1"/>
          <p:nvPr/>
        </p:nvSpPr>
        <p:spPr>
          <a:xfrm>
            <a:off x="546569" y="594269"/>
            <a:ext cx="8466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Выводы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CB541-6EF0-4B94-9C8B-8245D023219C}"/>
              </a:ext>
            </a:extLst>
          </p:cNvPr>
          <p:cNvSpPr txBox="1"/>
          <p:nvPr/>
        </p:nvSpPr>
        <p:spPr>
          <a:xfrm>
            <a:off x="546568" y="2947849"/>
            <a:ext cx="4326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Получен регион наблюдаемости явления 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31296-4F32-4F4F-A104-1861759928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" b="523"/>
          <a:stretch/>
        </p:blipFill>
        <p:spPr>
          <a:xfrm>
            <a:off x="5047890" y="1505415"/>
            <a:ext cx="6923304" cy="3858322"/>
          </a:xfrm>
          <a:prstGeom prst="rect">
            <a:avLst/>
          </a:prstGeom>
        </p:spPr>
      </p:pic>
      <p:cxnSp>
        <p:nvCxnSpPr>
          <p:cNvPr id="18" name="Прямая соединительная линия 23">
            <a:extLst>
              <a:ext uri="{FF2B5EF4-FFF2-40B4-BE49-F238E27FC236}">
                <a16:creationId xmlns:a16="http://schemas.microsoft.com/office/drawing/2014/main" id="{B20DE526-06EB-8D46-8D89-BA97B26196B3}"/>
              </a:ext>
            </a:extLst>
          </p:cNvPr>
          <p:cNvCxnSpPr>
            <a:cxnSpLocks/>
          </p:cNvCxnSpPr>
          <p:nvPr/>
        </p:nvCxnSpPr>
        <p:spPr>
          <a:xfrm>
            <a:off x="609600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25">
            <a:extLst>
              <a:ext uri="{FF2B5EF4-FFF2-40B4-BE49-F238E27FC236}">
                <a16:creationId xmlns:a16="http://schemas.microsoft.com/office/drawing/2014/main" id="{A5E71F9B-2B4A-5D45-BB63-00E420E20DDC}"/>
              </a:ext>
            </a:extLst>
          </p:cNvPr>
          <p:cNvCxnSpPr>
            <a:cxnSpLocks/>
          </p:cNvCxnSpPr>
          <p:nvPr/>
        </p:nvCxnSpPr>
        <p:spPr>
          <a:xfrm>
            <a:off x="3682459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27">
            <a:extLst>
              <a:ext uri="{FF2B5EF4-FFF2-40B4-BE49-F238E27FC236}">
                <a16:creationId xmlns:a16="http://schemas.microsoft.com/office/drawing/2014/main" id="{A88386AF-0028-DE4F-8A73-F8BA414B4850}"/>
              </a:ext>
            </a:extLst>
          </p:cNvPr>
          <p:cNvCxnSpPr>
            <a:cxnSpLocks/>
          </p:cNvCxnSpPr>
          <p:nvPr/>
        </p:nvCxnSpPr>
        <p:spPr>
          <a:xfrm>
            <a:off x="6670582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9">
            <a:extLst>
              <a:ext uri="{FF2B5EF4-FFF2-40B4-BE49-F238E27FC236}">
                <a16:creationId xmlns:a16="http://schemas.microsoft.com/office/drawing/2014/main" id="{9BEF98BB-BBCF-CA45-86B3-1D63FA6CD85A}"/>
              </a:ext>
            </a:extLst>
          </p:cNvPr>
          <p:cNvCxnSpPr>
            <a:cxnSpLocks/>
          </p:cNvCxnSpPr>
          <p:nvPr/>
        </p:nvCxnSpPr>
        <p:spPr>
          <a:xfrm>
            <a:off x="9743440" y="6583680"/>
            <a:ext cx="183896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DF8477E-A5C5-134D-86FC-9851B316DB18}"/>
              </a:ext>
            </a:extLst>
          </p:cNvPr>
          <p:cNvSpPr txBox="1"/>
          <p:nvPr/>
        </p:nvSpPr>
        <p:spPr>
          <a:xfrm>
            <a:off x="60960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Введение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38B686-BAF6-C041-B965-568E4E5B3815}"/>
              </a:ext>
            </a:extLst>
          </p:cNvPr>
          <p:cNvSpPr txBox="1"/>
          <p:nvPr/>
        </p:nvSpPr>
        <p:spPr>
          <a:xfrm>
            <a:off x="3682459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Кач</a:t>
            </a:r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описание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26892B-F5AD-134E-8097-D6CE93841A52}"/>
              </a:ext>
            </a:extLst>
          </p:cNvPr>
          <p:cNvSpPr txBox="1"/>
          <p:nvPr/>
        </p:nvSpPr>
        <p:spPr>
          <a:xfrm>
            <a:off x="6670582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Теория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F6B66E-A962-A94E-B29D-BE13255891F0}"/>
              </a:ext>
            </a:extLst>
          </p:cNvPr>
          <p:cNvSpPr txBox="1"/>
          <p:nvPr/>
        </p:nvSpPr>
        <p:spPr>
          <a:xfrm>
            <a:off x="974344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110920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964047-43B7-4043-83BF-EF4FECCE3B41}"/>
              </a:ext>
            </a:extLst>
          </p:cNvPr>
          <p:cNvSpPr txBox="1"/>
          <p:nvPr/>
        </p:nvSpPr>
        <p:spPr>
          <a:xfrm>
            <a:off x="546569" y="594269"/>
            <a:ext cx="8466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Выводы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CB541-6EF0-4B94-9C8B-8245D023219C}"/>
              </a:ext>
            </a:extLst>
          </p:cNvPr>
          <p:cNvSpPr txBox="1"/>
          <p:nvPr/>
        </p:nvSpPr>
        <p:spPr>
          <a:xfrm>
            <a:off x="546568" y="2947849"/>
            <a:ext cx="4326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Также для различных отношений масс</a:t>
            </a:r>
            <a:endParaRPr lang="en-US" sz="2000" dirty="0"/>
          </a:p>
        </p:txBody>
      </p:sp>
      <p:cxnSp>
        <p:nvCxnSpPr>
          <p:cNvPr id="18" name="Прямая соединительная линия 23">
            <a:extLst>
              <a:ext uri="{FF2B5EF4-FFF2-40B4-BE49-F238E27FC236}">
                <a16:creationId xmlns:a16="http://schemas.microsoft.com/office/drawing/2014/main" id="{B20DE526-06EB-8D46-8D89-BA97B26196B3}"/>
              </a:ext>
            </a:extLst>
          </p:cNvPr>
          <p:cNvCxnSpPr>
            <a:cxnSpLocks/>
          </p:cNvCxnSpPr>
          <p:nvPr/>
        </p:nvCxnSpPr>
        <p:spPr>
          <a:xfrm>
            <a:off x="609600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25">
            <a:extLst>
              <a:ext uri="{FF2B5EF4-FFF2-40B4-BE49-F238E27FC236}">
                <a16:creationId xmlns:a16="http://schemas.microsoft.com/office/drawing/2014/main" id="{A5E71F9B-2B4A-5D45-BB63-00E420E20DDC}"/>
              </a:ext>
            </a:extLst>
          </p:cNvPr>
          <p:cNvCxnSpPr>
            <a:cxnSpLocks/>
          </p:cNvCxnSpPr>
          <p:nvPr/>
        </p:nvCxnSpPr>
        <p:spPr>
          <a:xfrm>
            <a:off x="3682459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27">
            <a:extLst>
              <a:ext uri="{FF2B5EF4-FFF2-40B4-BE49-F238E27FC236}">
                <a16:creationId xmlns:a16="http://schemas.microsoft.com/office/drawing/2014/main" id="{A88386AF-0028-DE4F-8A73-F8BA414B4850}"/>
              </a:ext>
            </a:extLst>
          </p:cNvPr>
          <p:cNvCxnSpPr>
            <a:cxnSpLocks/>
          </p:cNvCxnSpPr>
          <p:nvPr/>
        </p:nvCxnSpPr>
        <p:spPr>
          <a:xfrm>
            <a:off x="6670582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9">
            <a:extLst>
              <a:ext uri="{FF2B5EF4-FFF2-40B4-BE49-F238E27FC236}">
                <a16:creationId xmlns:a16="http://schemas.microsoft.com/office/drawing/2014/main" id="{9BEF98BB-BBCF-CA45-86B3-1D63FA6CD85A}"/>
              </a:ext>
            </a:extLst>
          </p:cNvPr>
          <p:cNvCxnSpPr>
            <a:cxnSpLocks/>
          </p:cNvCxnSpPr>
          <p:nvPr/>
        </p:nvCxnSpPr>
        <p:spPr>
          <a:xfrm>
            <a:off x="9743440" y="6583680"/>
            <a:ext cx="183896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DF8477E-A5C5-134D-86FC-9851B316DB18}"/>
              </a:ext>
            </a:extLst>
          </p:cNvPr>
          <p:cNvSpPr txBox="1"/>
          <p:nvPr/>
        </p:nvSpPr>
        <p:spPr>
          <a:xfrm>
            <a:off x="60960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Введение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38B686-BAF6-C041-B965-568E4E5B3815}"/>
              </a:ext>
            </a:extLst>
          </p:cNvPr>
          <p:cNvSpPr txBox="1"/>
          <p:nvPr/>
        </p:nvSpPr>
        <p:spPr>
          <a:xfrm>
            <a:off x="3682459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Кач</a:t>
            </a:r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описание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26892B-F5AD-134E-8097-D6CE93841A52}"/>
              </a:ext>
            </a:extLst>
          </p:cNvPr>
          <p:cNvSpPr txBox="1"/>
          <p:nvPr/>
        </p:nvSpPr>
        <p:spPr>
          <a:xfrm>
            <a:off x="6670582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Теория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F6B66E-A962-A94E-B29D-BE13255891F0}"/>
              </a:ext>
            </a:extLst>
          </p:cNvPr>
          <p:cNvSpPr txBox="1"/>
          <p:nvPr/>
        </p:nvSpPr>
        <p:spPr>
          <a:xfrm>
            <a:off x="974344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Выводы</a:t>
            </a:r>
          </a:p>
        </p:txBody>
      </p:sp>
      <p:pic>
        <p:nvPicPr>
          <p:cNvPr id="13" name="Рисунок 2">
            <a:extLst>
              <a:ext uri="{FF2B5EF4-FFF2-40B4-BE49-F238E27FC236}">
                <a16:creationId xmlns:a16="http://schemas.microsoft.com/office/drawing/2014/main" id="{082EAC75-2B5F-5441-8B13-5ABB37A7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90" y="1469378"/>
            <a:ext cx="6923304" cy="38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0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8A5585-AB4D-42C9-83CF-F9D5A7AE7E78}"/>
              </a:ext>
            </a:extLst>
          </p:cNvPr>
          <p:cNvSpPr txBox="1"/>
          <p:nvPr/>
        </p:nvSpPr>
        <p:spPr>
          <a:xfrm>
            <a:off x="6775149" y="2618341"/>
            <a:ext cx="51984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dirty="0"/>
              <a:t>Иван Колесников</a:t>
            </a:r>
            <a:r>
              <a:rPr lang="en-US" sz="2600" dirty="0"/>
              <a:t> | </a:t>
            </a:r>
            <a:r>
              <a:rPr lang="ru-RU" sz="2600" dirty="0"/>
              <a:t>Руководитель</a:t>
            </a:r>
            <a:endParaRPr lang="ru-BY" sz="2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42DC6-B96E-4727-9AD0-473A71F307A9}"/>
              </a:ext>
            </a:extLst>
          </p:cNvPr>
          <p:cNvSpPr txBox="1"/>
          <p:nvPr/>
        </p:nvSpPr>
        <p:spPr>
          <a:xfrm>
            <a:off x="6556751" y="1726203"/>
            <a:ext cx="5635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Петлевой маятник</a:t>
            </a:r>
            <a:endParaRPr lang="ru-BY" sz="4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15F6112-909F-420A-A582-2B1C3746FA33}"/>
              </a:ext>
            </a:extLst>
          </p:cNvPr>
          <p:cNvSpPr/>
          <p:nvPr/>
        </p:nvSpPr>
        <p:spPr>
          <a:xfrm>
            <a:off x="550127" y="5578693"/>
            <a:ext cx="11091746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ru-RU" i="1" dirty="0"/>
              <a:t>Соедините ниткой </a:t>
            </a:r>
            <a:r>
              <a:rPr lang="ru-RU" b="1" i="1" u="sng" dirty="0"/>
              <a:t>два груза, тяжёлый и лёгкий</a:t>
            </a:r>
            <a:r>
              <a:rPr lang="ru-RU" i="1" dirty="0"/>
              <a:t>, и перекиньте её через </a:t>
            </a:r>
            <a:r>
              <a:rPr lang="ru-RU" b="1" i="1" u="sng" dirty="0"/>
              <a:t>горизонтальный стержень</a:t>
            </a:r>
            <a:r>
              <a:rPr lang="ru-RU" i="1" dirty="0"/>
              <a:t>, опустив вниз лёгкий груз и подняв вверх тяжёлый. Отпустите лёгкий груз, и верёвка с ним будет </a:t>
            </a:r>
            <a:r>
              <a:rPr lang="ru-RU" b="1" i="1" u="sng" dirty="0"/>
              <a:t>наматываться на стержень, так что тяжёлый груз не упадёт</a:t>
            </a:r>
            <a:r>
              <a:rPr lang="ru-RU" i="1" dirty="0"/>
              <a:t>. </a:t>
            </a:r>
            <a:r>
              <a:rPr lang="ru-RU" b="1" i="1" u="sng" dirty="0"/>
              <a:t>Исследуйте</a:t>
            </a:r>
            <a:r>
              <a:rPr lang="ru-RU" i="1" dirty="0"/>
              <a:t> это явление</a:t>
            </a:r>
            <a:endParaRPr lang="ru-BY" sz="2000" i="1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58EAC22-51C6-4A95-A84A-7611AE8C8E5A}"/>
              </a:ext>
            </a:extLst>
          </p:cNvPr>
          <p:cNvCxnSpPr/>
          <p:nvPr/>
        </p:nvCxnSpPr>
        <p:spPr>
          <a:xfrm>
            <a:off x="6556751" y="1500809"/>
            <a:ext cx="390701" cy="834887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DF4D1C-B0D3-4851-92D3-BDB5211553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49" r="27471"/>
          <a:stretch/>
        </p:blipFill>
        <p:spPr>
          <a:xfrm>
            <a:off x="587330" y="498206"/>
            <a:ext cx="6266537" cy="4410125"/>
          </a:xfrm>
          <a:prstGeom prst="roundRect">
            <a:avLst>
              <a:gd name="adj" fmla="val 12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104D347-5FB3-4D6C-8910-07C191D027AF}"/>
              </a:ext>
            </a:extLst>
          </p:cNvPr>
          <p:cNvSpPr/>
          <p:nvPr/>
        </p:nvSpPr>
        <p:spPr>
          <a:xfrm>
            <a:off x="2001520" y="1676400"/>
            <a:ext cx="963664" cy="1066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70210F1D-4793-B64F-B982-EAD498A707FC}"/>
              </a:ext>
            </a:extLst>
          </p:cNvPr>
          <p:cNvSpPr/>
          <p:nvPr/>
        </p:nvSpPr>
        <p:spPr>
          <a:xfrm>
            <a:off x="550127" y="5133725"/>
            <a:ext cx="11091746" cy="4001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ru-RU" sz="2000" i="1" dirty="0"/>
              <a:t>Условие задачи</a:t>
            </a:r>
            <a:endParaRPr lang="ru-BY" sz="2000" i="1" dirty="0"/>
          </a:p>
        </p:txBody>
      </p:sp>
      <p:pic>
        <p:nvPicPr>
          <p:cNvPr id="13" name="Picture 2" descr="ЦТПО Московского Политехнического Университета - Moscow, Russia | Facebook">
            <a:extLst>
              <a:ext uri="{FF2B5EF4-FFF2-40B4-BE49-F238E27FC236}">
                <a16:creationId xmlns:a16="http://schemas.microsoft.com/office/drawing/2014/main" id="{ADB89E74-C084-B243-A984-1F7006233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0" b="26113"/>
          <a:stretch/>
        </p:blipFill>
        <p:spPr bwMode="auto">
          <a:xfrm>
            <a:off x="9275192" y="600580"/>
            <a:ext cx="1478913" cy="74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Департамент образования и науки города Москвы / Электронная приемная / ДОНМ">
            <a:extLst>
              <a:ext uri="{FF2B5EF4-FFF2-40B4-BE49-F238E27FC236}">
                <a16:creationId xmlns:a16="http://schemas.microsoft.com/office/drawing/2014/main" id="{20B616DD-8C49-0649-999C-1810DE002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1500" y="600580"/>
            <a:ext cx="667970" cy="80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964047-43B7-4043-83BF-EF4FECCE3B41}"/>
              </a:ext>
            </a:extLst>
          </p:cNvPr>
          <p:cNvSpPr txBox="1"/>
          <p:nvPr/>
        </p:nvSpPr>
        <p:spPr>
          <a:xfrm>
            <a:off x="546569" y="594269"/>
            <a:ext cx="8466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Экспериментальная установка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F89D5303-9389-4047-B6F2-D430E187E88C}"/>
              </a:ext>
            </a:extLst>
          </p:cNvPr>
          <p:cNvCxnSpPr>
            <a:cxnSpLocks/>
          </p:cNvCxnSpPr>
          <p:nvPr/>
        </p:nvCxnSpPr>
        <p:spPr>
          <a:xfrm>
            <a:off x="609600" y="6583680"/>
            <a:ext cx="183896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7D5758-F78C-4801-B866-D9BF404A1A80}"/>
              </a:ext>
            </a:extLst>
          </p:cNvPr>
          <p:cNvSpPr txBox="1"/>
          <p:nvPr/>
        </p:nvSpPr>
        <p:spPr>
          <a:xfrm>
            <a:off x="60960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Введение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DE0793D-2345-4774-8257-F764F982FDCB}"/>
              </a:ext>
            </a:extLst>
          </p:cNvPr>
          <p:cNvCxnSpPr>
            <a:cxnSpLocks/>
          </p:cNvCxnSpPr>
          <p:nvPr/>
        </p:nvCxnSpPr>
        <p:spPr>
          <a:xfrm>
            <a:off x="3682459" y="6583680"/>
            <a:ext cx="183896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F8946A-70A1-4970-AA71-1C2C42274D51}"/>
              </a:ext>
            </a:extLst>
          </p:cNvPr>
          <p:cNvSpPr txBox="1"/>
          <p:nvPr/>
        </p:nvSpPr>
        <p:spPr>
          <a:xfrm>
            <a:off x="3682459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Кач</a:t>
            </a:r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описание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930E15C-CAD3-49CD-A3DB-F49F1AF88B6D}"/>
              </a:ext>
            </a:extLst>
          </p:cNvPr>
          <p:cNvCxnSpPr>
            <a:cxnSpLocks/>
          </p:cNvCxnSpPr>
          <p:nvPr/>
        </p:nvCxnSpPr>
        <p:spPr>
          <a:xfrm>
            <a:off x="6670582" y="6583680"/>
            <a:ext cx="183896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5A9428-34BC-43EE-B0A9-75B0E3CB6ECC}"/>
              </a:ext>
            </a:extLst>
          </p:cNvPr>
          <p:cNvSpPr txBox="1"/>
          <p:nvPr/>
        </p:nvSpPr>
        <p:spPr>
          <a:xfrm>
            <a:off x="6670582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Теория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CBE7576-1D9E-4001-BD5D-F3A3085213E8}"/>
              </a:ext>
            </a:extLst>
          </p:cNvPr>
          <p:cNvCxnSpPr>
            <a:cxnSpLocks/>
          </p:cNvCxnSpPr>
          <p:nvPr/>
        </p:nvCxnSpPr>
        <p:spPr>
          <a:xfrm>
            <a:off x="9743440" y="6583680"/>
            <a:ext cx="183896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C7F0A1-1C09-406A-BD75-4118FA168E47}"/>
              </a:ext>
            </a:extLst>
          </p:cNvPr>
          <p:cNvSpPr txBox="1"/>
          <p:nvPr/>
        </p:nvSpPr>
        <p:spPr>
          <a:xfrm>
            <a:off x="974344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Выводы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9E80B3B-D3A8-4256-A6EC-B7B5C4C47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0" r="28064"/>
          <a:stretch/>
        </p:blipFill>
        <p:spPr>
          <a:xfrm>
            <a:off x="1228436" y="1470680"/>
            <a:ext cx="3232728" cy="4618701"/>
          </a:xfrm>
          <a:prstGeom prst="roundRect">
            <a:avLst>
              <a:gd name="adj" fmla="val 133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5" name="Овал 34">
            <a:extLst>
              <a:ext uri="{FF2B5EF4-FFF2-40B4-BE49-F238E27FC236}">
                <a16:creationId xmlns:a16="http://schemas.microsoft.com/office/drawing/2014/main" id="{44839690-79F0-411D-A9C8-55659AF7C610}"/>
              </a:ext>
            </a:extLst>
          </p:cNvPr>
          <p:cNvSpPr/>
          <p:nvPr/>
        </p:nvSpPr>
        <p:spPr>
          <a:xfrm>
            <a:off x="2669308" y="2343865"/>
            <a:ext cx="348853" cy="348853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C1CB1B02-1749-44F7-837E-25E204534F35}"/>
              </a:ext>
            </a:extLst>
          </p:cNvPr>
          <p:cNvSpPr/>
          <p:nvPr/>
        </p:nvSpPr>
        <p:spPr>
          <a:xfrm>
            <a:off x="6670582" y="1564494"/>
            <a:ext cx="4105982" cy="4053997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Фото грузов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6E7B17F4-1442-4984-9A26-A506929AA3CE}"/>
              </a:ext>
            </a:extLst>
          </p:cNvPr>
          <p:cNvCxnSpPr>
            <a:cxnSpLocks/>
            <a:stCxn id="35" idx="4"/>
          </p:cNvCxnSpPr>
          <p:nvPr/>
        </p:nvCxnSpPr>
        <p:spPr>
          <a:xfrm>
            <a:off x="2843735" y="2692718"/>
            <a:ext cx="4887103" cy="2660346"/>
          </a:xfrm>
          <a:prstGeom prst="line">
            <a:avLst/>
          </a:prstGeom>
          <a:ln w="28575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37F3B659-1FE6-4CB2-A963-F966ACFDEC46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2843735" y="1554758"/>
            <a:ext cx="5773792" cy="789107"/>
          </a:xfrm>
          <a:prstGeom prst="line">
            <a:avLst/>
          </a:prstGeom>
          <a:ln w="28575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EE524818-7DA8-4730-A15B-8E10A28580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64" t="16567" r="2445" b="2087"/>
          <a:stretch/>
        </p:blipFill>
        <p:spPr>
          <a:xfrm>
            <a:off x="6687126" y="1571132"/>
            <a:ext cx="4089437" cy="4047357"/>
          </a:xfrm>
          <a:prstGeom prst="ellipse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719194E0-548F-48AC-84D8-9A79D6E85E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22" t="3022" r="7442" b="686"/>
          <a:stretch/>
        </p:blipFill>
        <p:spPr>
          <a:xfrm>
            <a:off x="5224565" y="1773561"/>
            <a:ext cx="6357835" cy="3970369"/>
          </a:xfrm>
          <a:prstGeom prst="roundRect">
            <a:avLst>
              <a:gd name="adj" fmla="val 1373"/>
            </a:avLst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73F8E-1BE8-4B95-986B-F849BFA4A3D9}"/>
              </a:ext>
            </a:extLst>
          </p:cNvPr>
          <p:cNvSpPr txBox="1"/>
          <p:nvPr/>
        </p:nvSpPr>
        <p:spPr>
          <a:xfrm>
            <a:off x="2669308" y="3944901"/>
            <a:ext cx="1730346" cy="400110"/>
          </a:xfrm>
          <a:prstGeom prst="rect">
            <a:avLst/>
          </a:prstGeom>
          <a:solidFill>
            <a:srgbClr val="E7E6E6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Транспортир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DB1A53E3-5FC1-4EEF-BD9B-5A5C6F5003D6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2843734" y="3041571"/>
            <a:ext cx="690747" cy="9033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4990A9-AC62-4FCE-B083-1BAB9B482D44}"/>
              </a:ext>
            </a:extLst>
          </p:cNvPr>
          <p:cNvSpPr txBox="1"/>
          <p:nvPr/>
        </p:nvSpPr>
        <p:spPr>
          <a:xfrm>
            <a:off x="1278974" y="3329457"/>
            <a:ext cx="1520402" cy="400110"/>
          </a:xfrm>
          <a:prstGeom prst="rect">
            <a:avLst/>
          </a:prstGeom>
          <a:solidFill>
            <a:srgbClr val="E7E6E6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Штатив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D9346D41-994B-40F7-A7F8-172F7027E20A}"/>
              </a:ext>
            </a:extLst>
          </p:cNvPr>
          <p:cNvCxnSpPr>
            <a:cxnSpLocks/>
            <a:endCxn id="23" idx="2"/>
          </p:cNvCxnSpPr>
          <p:nvPr/>
        </p:nvCxnSpPr>
        <p:spPr>
          <a:xfrm flipH="1" flipV="1">
            <a:off x="2039175" y="3729567"/>
            <a:ext cx="816014" cy="9941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ÐÐ°ÑÑÐ¸Ð½ÐºÐ¸ Ð¿Ð¾ Ð·Ð°Ð¿ÑÐ¾ÑÑ ÑÐ²Ð¸Ð½ÑÐ¾Ð²Ð°Ñ Ð´ÑÐ¾Ð±Ñ">
            <a:extLst>
              <a:ext uri="{FF2B5EF4-FFF2-40B4-BE49-F238E27FC236}">
                <a16:creationId xmlns:a16="http://schemas.microsoft.com/office/drawing/2014/main" id="{A6D1F632-18CA-4C43-9ECC-53787CE52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" r="2616" b="7462"/>
          <a:stretch/>
        </p:blipFill>
        <p:spPr bwMode="auto">
          <a:xfrm>
            <a:off x="9029914" y="1047244"/>
            <a:ext cx="2536165" cy="1851971"/>
          </a:xfrm>
          <a:prstGeom prst="roundRect">
            <a:avLst>
              <a:gd name="adj" fmla="val 375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299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36" grpId="1" animBg="1"/>
      <p:bldP spid="18" grpId="0" animBg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A186D3-B7B5-429E-9907-0195CE394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9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8BEFE-EBEA-4B61-873C-F34E51369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026EDED-C213-4385-BB87-BE0C4EC06EC1}"/>
              </a:ext>
            </a:extLst>
          </p:cNvPr>
          <p:cNvSpPr/>
          <p:nvPr/>
        </p:nvSpPr>
        <p:spPr>
          <a:xfrm rot="1539392">
            <a:off x="10672722" y="96471"/>
            <a:ext cx="304800" cy="139562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8CF70BD-5FE1-4FE1-8303-D1817E64C91B}"/>
              </a:ext>
            </a:extLst>
          </p:cNvPr>
          <p:cNvCxnSpPr/>
          <p:nvPr/>
        </p:nvCxnSpPr>
        <p:spPr>
          <a:xfrm>
            <a:off x="10588006" y="68282"/>
            <a:ext cx="674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84D919F-FDB4-4B88-A561-DBFC37D7AC92}"/>
              </a:ext>
            </a:extLst>
          </p:cNvPr>
          <p:cNvGrpSpPr/>
          <p:nvPr/>
        </p:nvGrpSpPr>
        <p:grpSpPr>
          <a:xfrm>
            <a:off x="4413470" y="309059"/>
            <a:ext cx="338896" cy="221482"/>
            <a:chOff x="4113089" y="4335780"/>
            <a:chExt cx="338896" cy="221482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BF5901A5-AB45-4F33-8BF0-29D8D3B3E3F0}"/>
                </a:ext>
              </a:extLst>
            </p:cNvPr>
            <p:cNvGrpSpPr/>
            <p:nvPr/>
          </p:nvGrpSpPr>
          <p:grpSpPr>
            <a:xfrm>
              <a:off x="4113089" y="4335780"/>
              <a:ext cx="338896" cy="221482"/>
              <a:chOff x="3873059" y="4378122"/>
              <a:chExt cx="338896" cy="221482"/>
            </a:xfrm>
          </p:grpSpPr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7CFA4841-51F4-4E62-A1B6-AF03F068FC50}"/>
                  </a:ext>
                </a:extLst>
              </p:cNvPr>
              <p:cNvSpPr/>
              <p:nvPr/>
            </p:nvSpPr>
            <p:spPr>
              <a:xfrm>
                <a:off x="3986243" y="4429923"/>
                <a:ext cx="112528" cy="11252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id="{9A1F9E0B-5691-4097-9B4C-403CC68395AA}"/>
                  </a:ext>
                </a:extLst>
              </p:cNvPr>
              <p:cNvCxnSpPr/>
              <p:nvPr/>
            </p:nvCxnSpPr>
            <p:spPr>
              <a:xfrm>
                <a:off x="3876675" y="4484308"/>
                <a:ext cx="33528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:a16="http://schemas.microsoft.com/office/drawing/2014/main" id="{CDC66984-3FCA-4E8E-9CBA-2C21510012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73059" y="4469866"/>
                <a:ext cx="1905" cy="3232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A9617289-414F-4506-93FA-CF09C8ED20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0536" y="4469562"/>
                <a:ext cx="0" cy="3238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единительная линия 14">
                <a:extLst>
                  <a:ext uri="{FF2B5EF4-FFF2-40B4-BE49-F238E27FC236}">
                    <a16:creationId xmlns:a16="http://schemas.microsoft.com/office/drawing/2014/main" id="{B962AAC5-7ED1-4D15-8F5F-3AB0FA127F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7171" y="4599604"/>
                <a:ext cx="32384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ECE708ED-37E4-4A40-AC2C-3BF20136DF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7171" y="4378122"/>
                <a:ext cx="32384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E7A39D02-A7CD-40FA-A137-442A00B415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2537" y="4335780"/>
              <a:ext cx="0" cy="21676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4284FB-46F8-4197-8CFB-9B017B15BD88}"/>
                  </a:ext>
                </a:extLst>
              </p:cNvPr>
              <p:cNvSpPr txBox="1"/>
              <p:nvPr/>
            </p:nvSpPr>
            <p:spPr>
              <a:xfrm>
                <a:off x="7949263" y="1635821"/>
                <a:ext cx="2128210" cy="640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𝜇𝜋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4284FB-46F8-4197-8CFB-9B017B15B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263" y="1635821"/>
                <a:ext cx="2128210" cy="640945"/>
              </a:xfrm>
              <a:prstGeom prst="rect">
                <a:avLst/>
              </a:prstGeom>
              <a:blipFill>
                <a:blip r:embed="rId4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CF6A0F-0DA0-4608-8456-26554005CCBE}"/>
                  </a:ext>
                </a:extLst>
              </p:cNvPr>
              <p:cNvSpPr txBox="1"/>
              <p:nvPr/>
            </p:nvSpPr>
            <p:spPr>
              <a:xfrm>
                <a:off x="9737347" y="2849867"/>
                <a:ext cx="1098827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CF6A0F-0DA0-4608-8456-26554005C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347" y="2849867"/>
                <a:ext cx="1098827" cy="578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09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45EB7A-3450-4CDE-868C-B49B15C03BE5}"/>
              </a:ext>
            </a:extLst>
          </p:cNvPr>
          <p:cNvSpPr txBox="1"/>
          <p:nvPr/>
        </p:nvSpPr>
        <p:spPr>
          <a:xfrm>
            <a:off x="546568" y="594269"/>
            <a:ext cx="267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Overview</a:t>
            </a:r>
            <a:endParaRPr lang="ru-RU" sz="48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319F2475-32D9-400B-8D12-5078FF9D72B7}"/>
              </a:ext>
            </a:extLst>
          </p:cNvPr>
          <p:cNvGrpSpPr/>
          <p:nvPr/>
        </p:nvGrpSpPr>
        <p:grpSpPr>
          <a:xfrm>
            <a:off x="3062891" y="1425266"/>
            <a:ext cx="7412217" cy="913833"/>
            <a:chOff x="3062891" y="1425266"/>
            <a:chExt cx="7412217" cy="9138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C16133-0B54-495D-9F29-E1EEDAA1D7EC}"/>
                </a:ext>
              </a:extLst>
            </p:cNvPr>
            <p:cNvSpPr txBox="1"/>
            <p:nvPr/>
          </p:nvSpPr>
          <p:spPr>
            <a:xfrm>
              <a:off x="5342745" y="1425266"/>
              <a:ext cx="35472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/>
                <a:t>Introduction</a:t>
              </a:r>
              <a:endParaRPr lang="ru-BY" sz="2400" b="1" i="1" dirty="0"/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2A817A02-B544-4526-9A44-431E1D8622CA}"/>
                </a:ext>
              </a:extLst>
            </p:cNvPr>
            <p:cNvCxnSpPr>
              <a:cxnSpLocks/>
            </p:cNvCxnSpPr>
            <p:nvPr/>
          </p:nvCxnSpPr>
          <p:spPr>
            <a:xfrm>
              <a:off x="3630967" y="1451047"/>
              <a:ext cx="1" cy="88805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A3BF56-FE49-428B-AAF6-F20FFB7DB81C}"/>
                </a:ext>
              </a:extLst>
            </p:cNvPr>
            <p:cNvSpPr txBox="1"/>
            <p:nvPr/>
          </p:nvSpPr>
          <p:spPr>
            <a:xfrm>
              <a:off x="3757676" y="1819968"/>
              <a:ext cx="67174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Demo, Experimental setup</a:t>
              </a:r>
              <a:endParaRPr lang="ru-BY" sz="2000" i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A80FF8-FA4B-4E8B-91BD-6680CBAB3EF1}"/>
                </a:ext>
              </a:extLst>
            </p:cNvPr>
            <p:cNvSpPr txBox="1"/>
            <p:nvPr/>
          </p:nvSpPr>
          <p:spPr>
            <a:xfrm>
              <a:off x="3062891" y="1629318"/>
              <a:ext cx="4413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i="1" dirty="0"/>
                <a:t>1</a:t>
              </a:r>
              <a:endParaRPr lang="ru-BY" sz="3200" i="1" dirty="0"/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4691CFCC-6486-45E4-99E7-24518CB23A80}"/>
              </a:ext>
            </a:extLst>
          </p:cNvPr>
          <p:cNvGrpSpPr/>
          <p:nvPr/>
        </p:nvGrpSpPr>
        <p:grpSpPr>
          <a:xfrm>
            <a:off x="3062891" y="2741359"/>
            <a:ext cx="6995508" cy="1021073"/>
            <a:chOff x="3062891" y="2741359"/>
            <a:chExt cx="6995508" cy="10210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20375F-C40B-431F-97EF-1BC6A55C9F68}"/>
                </a:ext>
              </a:extLst>
            </p:cNvPr>
            <p:cNvSpPr txBox="1"/>
            <p:nvPr/>
          </p:nvSpPr>
          <p:spPr>
            <a:xfrm>
              <a:off x="4867376" y="2741359"/>
              <a:ext cx="4498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/>
                <a:t>Qualitative description</a:t>
              </a:r>
              <a:endParaRPr lang="ru-BY" sz="2400" b="1" i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D49C3C-0265-4DF3-8103-6E12CB1E855A}"/>
                </a:ext>
              </a:extLst>
            </p:cNvPr>
            <p:cNvSpPr txBox="1"/>
            <p:nvPr/>
          </p:nvSpPr>
          <p:spPr>
            <a:xfrm>
              <a:off x="4467890" y="3161432"/>
              <a:ext cx="55905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Euler’s equation</a:t>
              </a:r>
              <a:endParaRPr lang="ru-RU" sz="2000" i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CBEFD8-3DAF-40DF-8ED9-90ED77BF702D}"/>
                </a:ext>
              </a:extLst>
            </p:cNvPr>
            <p:cNvSpPr txBox="1"/>
            <p:nvPr/>
          </p:nvSpPr>
          <p:spPr>
            <a:xfrm>
              <a:off x="3062891" y="3026019"/>
              <a:ext cx="4413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i="1" dirty="0"/>
                <a:t>2</a:t>
              </a:r>
              <a:endParaRPr lang="ru-BY" sz="3200" i="1" dirty="0"/>
            </a:p>
          </p:txBody>
        </p: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77E7B2F8-FCF0-484D-A04B-E7354B5B4041}"/>
                </a:ext>
              </a:extLst>
            </p:cNvPr>
            <p:cNvCxnSpPr>
              <a:cxnSpLocks/>
            </p:cNvCxnSpPr>
            <p:nvPr/>
          </p:nvCxnSpPr>
          <p:spPr>
            <a:xfrm>
              <a:off x="3630967" y="2874380"/>
              <a:ext cx="1" cy="88805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49CF9915-9F75-4C2C-9518-36B698E19851}"/>
              </a:ext>
            </a:extLst>
          </p:cNvPr>
          <p:cNvGrpSpPr/>
          <p:nvPr/>
        </p:nvGrpSpPr>
        <p:grpSpPr>
          <a:xfrm>
            <a:off x="3062891" y="4058558"/>
            <a:ext cx="6995509" cy="1136239"/>
            <a:chOff x="3062891" y="4058558"/>
            <a:chExt cx="6995509" cy="11362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F4C4DA-C1C7-4E0A-B1ED-1892796D3DBE}"/>
                </a:ext>
              </a:extLst>
            </p:cNvPr>
            <p:cNvSpPr txBox="1"/>
            <p:nvPr/>
          </p:nvSpPr>
          <p:spPr>
            <a:xfrm>
              <a:off x="4264694" y="4058558"/>
              <a:ext cx="57033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/>
                <a:t>Theoretical &amp; Experimental description</a:t>
              </a:r>
              <a:endParaRPr lang="ru-BY" sz="2400" b="1" i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EB12FA-69E4-4577-9800-5B9A897E71FD}"/>
                </a:ext>
              </a:extLst>
            </p:cNvPr>
            <p:cNvSpPr txBox="1"/>
            <p:nvPr/>
          </p:nvSpPr>
          <p:spPr>
            <a:xfrm>
              <a:off x="4174386" y="4486911"/>
              <a:ext cx="58840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Motion phases</a:t>
              </a:r>
              <a:r>
                <a:rPr lang="ru-RU" sz="2000" i="1" dirty="0"/>
                <a:t>, </a:t>
              </a:r>
              <a:r>
                <a:rPr lang="en-US" sz="2000" i="1" dirty="0"/>
                <a:t>Equations derivation</a:t>
              </a:r>
            </a:p>
            <a:p>
              <a:pPr algn="ctr"/>
              <a:r>
                <a:rPr lang="en-US" sz="2000" i="1"/>
                <a:t>Numerical solution</a:t>
              </a:r>
              <a:r>
                <a:rPr lang="ru-RU" sz="2000" i="1"/>
                <a:t>, </a:t>
              </a:r>
              <a:r>
                <a:rPr lang="en-US" sz="2000" i="1" dirty="0"/>
                <a:t>Convergence with experiment</a:t>
              </a:r>
              <a:endParaRPr lang="ru-BY" sz="2000" i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0F0CD3-EAF2-48AE-BB82-9565C97EFB90}"/>
                </a:ext>
              </a:extLst>
            </p:cNvPr>
            <p:cNvSpPr txBox="1"/>
            <p:nvPr/>
          </p:nvSpPr>
          <p:spPr>
            <a:xfrm>
              <a:off x="3062891" y="4416546"/>
              <a:ext cx="4413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i="1" dirty="0"/>
                <a:t>3</a:t>
              </a:r>
              <a:endParaRPr lang="ru-BY" sz="3200" i="1" dirty="0"/>
            </a:p>
          </p:txBody>
        </p: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B9DFF109-AE0C-4A9A-87CF-0D4BB2584499}"/>
                </a:ext>
              </a:extLst>
            </p:cNvPr>
            <p:cNvCxnSpPr>
              <a:cxnSpLocks/>
            </p:cNvCxnSpPr>
            <p:nvPr/>
          </p:nvCxnSpPr>
          <p:spPr>
            <a:xfrm>
              <a:off x="3630967" y="4264907"/>
              <a:ext cx="1" cy="88805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7DE7DA44-BB00-4C49-AEB7-0617432826B3}"/>
              </a:ext>
            </a:extLst>
          </p:cNvPr>
          <p:cNvGrpSpPr/>
          <p:nvPr/>
        </p:nvGrpSpPr>
        <p:grpSpPr>
          <a:xfrm>
            <a:off x="3062891" y="5504884"/>
            <a:ext cx="6702004" cy="927822"/>
            <a:chOff x="3062891" y="5504884"/>
            <a:chExt cx="6702004" cy="92782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1F03CF-9F4B-4EA3-89B0-73AD515E896D}"/>
                </a:ext>
              </a:extLst>
            </p:cNvPr>
            <p:cNvSpPr txBox="1"/>
            <p:nvPr/>
          </p:nvSpPr>
          <p:spPr>
            <a:xfrm>
              <a:off x="4867376" y="5504884"/>
              <a:ext cx="4498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/>
                <a:t>Conclusions</a:t>
              </a:r>
              <a:endParaRPr lang="ru-BY" sz="2400" b="1" i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6429A9-F077-4581-ABCC-2F5E2A9787A1}"/>
                </a:ext>
              </a:extLst>
            </p:cNvPr>
            <p:cNvSpPr txBox="1"/>
            <p:nvPr/>
          </p:nvSpPr>
          <p:spPr>
            <a:xfrm>
              <a:off x="4467890" y="5908262"/>
              <a:ext cx="5297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Last remarks</a:t>
              </a:r>
              <a:endParaRPr lang="ru-BY" sz="2000" i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1B36A8-52B0-46C2-B325-CE477C9EB7C9}"/>
                </a:ext>
              </a:extLst>
            </p:cNvPr>
            <p:cNvSpPr txBox="1"/>
            <p:nvPr/>
          </p:nvSpPr>
          <p:spPr>
            <a:xfrm>
              <a:off x="3062891" y="5691691"/>
              <a:ext cx="4413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i="1" dirty="0"/>
                <a:t>4</a:t>
              </a:r>
              <a:endParaRPr lang="ru-BY" sz="3200" i="1" dirty="0"/>
            </a:p>
          </p:txBody>
        </p: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0A65CB70-263B-48EC-80CB-C74C5D898C7F}"/>
                </a:ext>
              </a:extLst>
            </p:cNvPr>
            <p:cNvCxnSpPr>
              <a:cxnSpLocks/>
            </p:cNvCxnSpPr>
            <p:nvPr/>
          </p:nvCxnSpPr>
          <p:spPr>
            <a:xfrm>
              <a:off x="3630967" y="5544654"/>
              <a:ext cx="1" cy="88805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017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0BA409-BA78-49E9-A35F-466951D79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6A6BF2E-AA5B-47C8-A49C-D332EB135178}"/>
              </a:ext>
            </a:extLst>
          </p:cNvPr>
          <p:cNvSpPr/>
          <p:nvPr/>
        </p:nvSpPr>
        <p:spPr>
          <a:xfrm rot="5400000">
            <a:off x="5966690" y="5430982"/>
            <a:ext cx="443346" cy="2854036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B3560B-1D1C-4B73-8779-11EFA985ACB9}"/>
              </a:ext>
            </a:extLst>
          </p:cNvPr>
          <p:cNvSpPr txBox="1"/>
          <p:nvPr/>
        </p:nvSpPr>
        <p:spPr>
          <a:xfrm>
            <a:off x="4979941" y="6519446"/>
            <a:ext cx="2416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Initial angle, rad</a:t>
            </a:r>
            <a:endParaRPr lang="ru-BY" sz="16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93C8261-5459-4969-BB18-6801E27CE1E7}"/>
              </a:ext>
            </a:extLst>
          </p:cNvPr>
          <p:cNvSpPr/>
          <p:nvPr/>
        </p:nvSpPr>
        <p:spPr>
          <a:xfrm>
            <a:off x="466435" y="2018145"/>
            <a:ext cx="443346" cy="2854036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40496-DC53-480D-AB82-1CEEF4E21B31}"/>
              </a:ext>
            </a:extLst>
          </p:cNvPr>
          <p:cNvSpPr txBox="1"/>
          <p:nvPr/>
        </p:nvSpPr>
        <p:spPr>
          <a:xfrm rot="16200000">
            <a:off x="-520314" y="3106609"/>
            <a:ext cx="2416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Length, m</a:t>
            </a:r>
            <a:endParaRPr lang="ru-BY" sz="1600" dirty="0"/>
          </a:p>
        </p:txBody>
      </p:sp>
    </p:spTree>
    <p:extLst>
      <p:ext uri="{BB962C8B-B14F-4D97-AF65-F5344CB8AC3E}">
        <p14:creationId xmlns:p14="http://schemas.microsoft.com/office/powerpoint/2010/main" val="39319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B11616-927F-41BE-9E67-0078D3BD1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170A9-705A-402A-9C6E-6C32FDCFA496}"/>
              </a:ext>
            </a:extLst>
          </p:cNvPr>
          <p:cNvSpPr txBox="1"/>
          <p:nvPr/>
        </p:nvSpPr>
        <p:spPr>
          <a:xfrm>
            <a:off x="2654693" y="2700534"/>
            <a:ext cx="1381493" cy="400110"/>
          </a:xfrm>
          <a:prstGeom prst="rect">
            <a:avLst/>
          </a:prstGeom>
          <a:solidFill>
            <a:srgbClr val="E7E6E6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Камера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8F5A3DF-88A0-4C4C-9B50-BD5920DFE0B2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1422401" y="1616364"/>
            <a:ext cx="1923039" cy="10841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41ED0D6-A618-43E5-89C3-F7C2769C278A}"/>
              </a:ext>
            </a:extLst>
          </p:cNvPr>
          <p:cNvCxnSpPr>
            <a:cxnSpLocks/>
          </p:cNvCxnSpPr>
          <p:nvPr/>
        </p:nvCxnSpPr>
        <p:spPr>
          <a:xfrm>
            <a:off x="1650124" y="1561889"/>
            <a:ext cx="7956331" cy="5333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E5C41C-A808-48AB-9738-197E70695B62}"/>
              </a:ext>
            </a:extLst>
          </p:cNvPr>
          <p:cNvSpPr txBox="1"/>
          <p:nvPr/>
        </p:nvSpPr>
        <p:spPr>
          <a:xfrm>
            <a:off x="3844203" y="4293184"/>
            <a:ext cx="1520402" cy="400110"/>
          </a:xfrm>
          <a:prstGeom prst="rect">
            <a:avLst/>
          </a:prstGeom>
          <a:solidFill>
            <a:srgbClr val="E7E6E6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Штатив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4C4FB24-88B5-4113-9307-BDBF89413A8D}"/>
              </a:ext>
            </a:extLst>
          </p:cNvPr>
          <p:cNvCxnSpPr/>
          <p:nvPr/>
        </p:nvCxnSpPr>
        <p:spPr>
          <a:xfrm flipH="1" flipV="1">
            <a:off x="1921164" y="3409069"/>
            <a:ext cx="1923039" cy="10841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E4A17A-DC57-4DE2-B875-C021AE3BF4F8}"/>
              </a:ext>
            </a:extLst>
          </p:cNvPr>
          <p:cNvSpPr txBox="1"/>
          <p:nvPr/>
        </p:nvSpPr>
        <p:spPr>
          <a:xfrm>
            <a:off x="546569" y="4160429"/>
            <a:ext cx="8151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Качественное 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24399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Дуга 50">
            <a:extLst>
              <a:ext uri="{FF2B5EF4-FFF2-40B4-BE49-F238E27FC236}">
                <a16:creationId xmlns:a16="http://schemas.microsoft.com/office/drawing/2014/main" id="{243016C1-D412-4C5C-9917-ACC496D7F5F6}"/>
              </a:ext>
            </a:extLst>
          </p:cNvPr>
          <p:cNvSpPr/>
          <p:nvPr/>
        </p:nvSpPr>
        <p:spPr>
          <a:xfrm>
            <a:off x="3219607" y="4401631"/>
            <a:ext cx="1051614" cy="1190823"/>
          </a:xfrm>
          <a:prstGeom prst="arc">
            <a:avLst>
              <a:gd name="adj1" fmla="val 15386749"/>
              <a:gd name="adj2" fmla="val 17104529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9D500265-DF78-4DFC-8760-B557502D2293}"/>
              </a:ext>
            </a:extLst>
          </p:cNvPr>
          <p:cNvCxnSpPr>
            <a:cxnSpLocks/>
          </p:cNvCxnSpPr>
          <p:nvPr/>
        </p:nvCxnSpPr>
        <p:spPr>
          <a:xfrm flipH="1">
            <a:off x="3750608" y="2657983"/>
            <a:ext cx="434606" cy="25880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989F0400-F742-4D23-BE33-CEC682B6A837}"/>
              </a:ext>
            </a:extLst>
          </p:cNvPr>
          <p:cNvCxnSpPr>
            <a:cxnSpLocks/>
          </p:cNvCxnSpPr>
          <p:nvPr/>
        </p:nvCxnSpPr>
        <p:spPr>
          <a:xfrm>
            <a:off x="3319842" y="2652775"/>
            <a:ext cx="434606" cy="25880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964047-43B7-4043-83BF-EF4FECCE3B41}"/>
              </a:ext>
            </a:extLst>
          </p:cNvPr>
          <p:cNvSpPr txBox="1"/>
          <p:nvPr/>
        </p:nvSpPr>
        <p:spPr>
          <a:xfrm>
            <a:off x="546569" y="594269"/>
            <a:ext cx="8466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Трение о стержень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F89D5303-9389-4047-B6F2-D430E187E88C}"/>
              </a:ext>
            </a:extLst>
          </p:cNvPr>
          <p:cNvCxnSpPr>
            <a:cxnSpLocks/>
          </p:cNvCxnSpPr>
          <p:nvPr/>
        </p:nvCxnSpPr>
        <p:spPr>
          <a:xfrm>
            <a:off x="609600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DE0793D-2345-4774-8257-F764F982FDCB}"/>
              </a:ext>
            </a:extLst>
          </p:cNvPr>
          <p:cNvCxnSpPr>
            <a:cxnSpLocks/>
          </p:cNvCxnSpPr>
          <p:nvPr/>
        </p:nvCxnSpPr>
        <p:spPr>
          <a:xfrm>
            <a:off x="3682459" y="6583680"/>
            <a:ext cx="183896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930E15C-CAD3-49CD-A3DB-F49F1AF88B6D}"/>
              </a:ext>
            </a:extLst>
          </p:cNvPr>
          <p:cNvCxnSpPr>
            <a:cxnSpLocks/>
          </p:cNvCxnSpPr>
          <p:nvPr/>
        </p:nvCxnSpPr>
        <p:spPr>
          <a:xfrm>
            <a:off x="6670582" y="6583680"/>
            <a:ext cx="183896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CBE7576-1D9E-4001-BD5D-F3A3085213E8}"/>
              </a:ext>
            </a:extLst>
          </p:cNvPr>
          <p:cNvCxnSpPr>
            <a:cxnSpLocks/>
          </p:cNvCxnSpPr>
          <p:nvPr/>
        </p:nvCxnSpPr>
        <p:spPr>
          <a:xfrm>
            <a:off x="9743440" y="6583680"/>
            <a:ext cx="183896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Дуга 5">
            <a:extLst>
              <a:ext uri="{FF2B5EF4-FFF2-40B4-BE49-F238E27FC236}">
                <a16:creationId xmlns:a16="http://schemas.microsoft.com/office/drawing/2014/main" id="{58E21168-BFFF-457F-BDE3-1EA093A13A8D}"/>
              </a:ext>
            </a:extLst>
          </p:cNvPr>
          <p:cNvSpPr/>
          <p:nvPr/>
        </p:nvSpPr>
        <p:spPr>
          <a:xfrm>
            <a:off x="546569" y="2633042"/>
            <a:ext cx="6397689" cy="5174645"/>
          </a:xfrm>
          <a:prstGeom prst="arc">
            <a:avLst>
              <a:gd name="adj1" fmla="val 12235637"/>
              <a:gd name="adj2" fmla="val 20158276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DA063C4D-ADCF-4E5E-AA4F-08F04407403A}"/>
              </a:ext>
            </a:extLst>
          </p:cNvPr>
          <p:cNvCxnSpPr>
            <a:cxnSpLocks/>
          </p:cNvCxnSpPr>
          <p:nvPr/>
        </p:nvCxnSpPr>
        <p:spPr>
          <a:xfrm flipH="1">
            <a:off x="546570" y="2725303"/>
            <a:ext cx="2355250" cy="5878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09B4425-FEB5-4A38-827C-86A58CCEB158}"/>
              </a:ext>
            </a:extLst>
          </p:cNvPr>
          <p:cNvCxnSpPr>
            <a:cxnSpLocks/>
          </p:cNvCxnSpPr>
          <p:nvPr/>
        </p:nvCxnSpPr>
        <p:spPr>
          <a:xfrm>
            <a:off x="4601939" y="2725303"/>
            <a:ext cx="2355250" cy="5878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8BD927E8-BE88-4FB4-8E94-2DA040C25DC1}"/>
              </a:ext>
            </a:extLst>
          </p:cNvPr>
          <p:cNvCxnSpPr>
            <a:cxnSpLocks/>
          </p:cNvCxnSpPr>
          <p:nvPr/>
        </p:nvCxnSpPr>
        <p:spPr>
          <a:xfrm>
            <a:off x="4191157" y="2663021"/>
            <a:ext cx="584043" cy="5855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A424A63-6954-4C2A-9088-B35998117DF4}"/>
                  </a:ext>
                </a:extLst>
              </p:cNvPr>
              <p:cNvSpPr txBox="1"/>
              <p:nvPr/>
            </p:nvSpPr>
            <p:spPr>
              <a:xfrm rot="21374424">
                <a:off x="2366927" y="2374989"/>
                <a:ext cx="764440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BY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ru-RU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ru-BY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ru-BY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A424A63-6954-4C2A-9088-B35998117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74424">
                <a:off x="2366927" y="2374989"/>
                <a:ext cx="764440" cy="310598"/>
              </a:xfrm>
              <a:prstGeom prst="rect">
                <a:avLst/>
              </a:prstGeom>
              <a:blipFill>
                <a:blip r:embed="rId3"/>
                <a:stretch>
                  <a:fillRect l="-4615" r="-5385" b="-8333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430A4DE-0951-48CB-9A03-588031176CD4}"/>
                  </a:ext>
                </a:extLst>
              </p:cNvPr>
              <p:cNvSpPr txBox="1"/>
              <p:nvPr/>
            </p:nvSpPr>
            <p:spPr>
              <a:xfrm rot="185269">
                <a:off x="4346022" y="2354427"/>
                <a:ext cx="274312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BY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ru-BY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430A4DE-0951-48CB-9A03-588031176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5269">
                <a:off x="4346022" y="2354427"/>
                <a:ext cx="274312" cy="310598"/>
              </a:xfrm>
              <a:prstGeom prst="rect">
                <a:avLst/>
              </a:prstGeom>
              <a:blipFill>
                <a:blip r:embed="rId4"/>
                <a:stretch>
                  <a:fillRect l="-4082" r="-2041" b="-7407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0BC3234-8F36-49A6-AF26-EE7972657668}"/>
                  </a:ext>
                </a:extLst>
              </p:cNvPr>
              <p:cNvSpPr txBox="1"/>
              <p:nvPr/>
            </p:nvSpPr>
            <p:spPr>
              <a:xfrm rot="263570">
                <a:off x="4828137" y="2366650"/>
                <a:ext cx="385905" cy="3391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BY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BY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BY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0BC3234-8F36-49A6-AF26-EE7972657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3570">
                <a:off x="4828137" y="2366650"/>
                <a:ext cx="385905" cy="339195"/>
              </a:xfrm>
              <a:prstGeom prst="rect">
                <a:avLst/>
              </a:prstGeom>
              <a:blipFill>
                <a:blip r:embed="rId5"/>
                <a:stretch>
                  <a:fillRect l="-7246" r="-2899" b="-20968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49BDA1-EF3A-4901-8586-37CE3D8E9485}"/>
                  </a:ext>
                </a:extLst>
              </p:cNvPr>
              <p:cNvSpPr txBox="1"/>
              <p:nvPr/>
            </p:nvSpPr>
            <p:spPr>
              <a:xfrm>
                <a:off x="3579546" y="4075858"/>
                <a:ext cx="357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ru-BY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49BDA1-EF3A-4901-8586-37CE3D8E9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546" y="4075858"/>
                <a:ext cx="357598" cy="276999"/>
              </a:xfrm>
              <a:prstGeom prst="rect">
                <a:avLst/>
              </a:prstGeom>
              <a:blipFill>
                <a:blip r:embed="rId6"/>
                <a:stretch>
                  <a:fillRect l="-15254" r="-13559" b="-3111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581AED-767B-4EE1-B93C-2C89CA93F0B2}"/>
                  </a:ext>
                </a:extLst>
              </p:cNvPr>
              <p:cNvSpPr txBox="1"/>
              <p:nvPr/>
            </p:nvSpPr>
            <p:spPr>
              <a:xfrm>
                <a:off x="7809425" y="1290349"/>
                <a:ext cx="2426113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𝑑𝑇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𝑓𝑟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581AED-767B-4EE1-B93C-2C89CA93F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425" y="1290349"/>
                <a:ext cx="2426113" cy="332399"/>
              </a:xfrm>
              <a:prstGeom prst="rect">
                <a:avLst/>
              </a:prstGeom>
              <a:blipFill>
                <a:blip r:embed="rId7"/>
                <a:stretch>
                  <a:fillRect l="-1508" r="-1759" b="-27778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9EDE9ED-8E4D-4D4D-81EA-EF9F2E4F791F}"/>
                  </a:ext>
                </a:extLst>
              </p:cNvPr>
              <p:cNvSpPr txBox="1"/>
              <p:nvPr/>
            </p:nvSpPr>
            <p:spPr>
              <a:xfrm>
                <a:off x="10094966" y="2754158"/>
                <a:ext cx="122828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9EDE9ED-8E4D-4D4D-81EA-EF9F2E4F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966" y="2754158"/>
                <a:ext cx="1228285" cy="307777"/>
              </a:xfrm>
              <a:prstGeom prst="rect">
                <a:avLst/>
              </a:prstGeom>
              <a:blipFill>
                <a:blip r:embed="rId8"/>
                <a:stretch>
                  <a:fillRect l="-3980" r="-3980" b="-30000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0214A2BF-F0CA-4544-B88B-11E96BC76407}"/>
              </a:ext>
            </a:extLst>
          </p:cNvPr>
          <p:cNvCxnSpPr>
            <a:cxnSpLocks/>
          </p:cNvCxnSpPr>
          <p:nvPr/>
        </p:nvCxnSpPr>
        <p:spPr>
          <a:xfrm flipV="1">
            <a:off x="3745413" y="2017272"/>
            <a:ext cx="0" cy="61577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6F34A6C-AB4C-4EDA-9937-8C27DBA92844}"/>
                  </a:ext>
                </a:extLst>
              </p:cNvPr>
              <p:cNvSpPr txBox="1"/>
              <p:nvPr/>
            </p:nvSpPr>
            <p:spPr>
              <a:xfrm>
                <a:off x="3788763" y="1968926"/>
                <a:ext cx="376833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ru-BY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ru-BY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6F34A6C-AB4C-4EDA-9937-8C27DBA92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763" y="1968926"/>
                <a:ext cx="376833" cy="310598"/>
              </a:xfrm>
              <a:prstGeom prst="rect">
                <a:avLst/>
              </a:prstGeom>
              <a:blipFill>
                <a:blip r:embed="rId36"/>
                <a:stretch>
                  <a:fillRect l="-14754" r="-13115" b="-9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6DF4819-5C2F-496B-BD5D-BE68B983C86A}"/>
                  </a:ext>
                </a:extLst>
              </p:cNvPr>
              <p:cNvSpPr txBox="1"/>
              <p:nvPr/>
            </p:nvSpPr>
            <p:spPr>
              <a:xfrm>
                <a:off x="7754172" y="1953626"/>
                <a:ext cx="1054135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𝑓𝑟</m:t>
                          </m:r>
                        </m:sub>
                      </m:sSub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6DF4819-5C2F-496B-BD5D-BE68B983C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172" y="1953626"/>
                <a:ext cx="1054135" cy="332399"/>
              </a:xfrm>
              <a:prstGeom prst="rect">
                <a:avLst/>
              </a:prstGeom>
              <a:blipFill>
                <a:blip r:embed="rId37"/>
                <a:stretch>
                  <a:fillRect l="-4624" r="-3468" b="-25455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A12CEA6-6415-42CE-B03A-F436A788FAFB}"/>
                  </a:ext>
                </a:extLst>
              </p:cNvPr>
              <p:cNvSpPr txBox="1"/>
              <p:nvPr/>
            </p:nvSpPr>
            <p:spPr>
              <a:xfrm>
                <a:off x="7905966" y="5386257"/>
                <a:ext cx="1909838" cy="30777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A12CEA6-6415-42CE-B03A-F436A788F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966" y="5386257"/>
                <a:ext cx="1909838" cy="307777"/>
              </a:xfrm>
              <a:prstGeom prst="rect">
                <a:avLst/>
              </a:prstGeom>
              <a:blipFill>
                <a:blip r:embed="rId38"/>
                <a:stretch>
                  <a:fillRect l="-3514" r="-5431" b="-4000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1CE58813-8D7C-49BC-8F95-7073FD596055}"/>
              </a:ext>
            </a:extLst>
          </p:cNvPr>
          <p:cNvSpPr/>
          <p:nvPr/>
        </p:nvSpPr>
        <p:spPr>
          <a:xfrm>
            <a:off x="7754172" y="5282554"/>
            <a:ext cx="2213426" cy="5373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7A343F-4C94-41A2-AA74-C826D5B9C897}"/>
                  </a:ext>
                </a:extLst>
              </p:cNvPr>
              <p:cNvSpPr txBox="1"/>
              <p:nvPr/>
            </p:nvSpPr>
            <p:spPr>
              <a:xfrm>
                <a:off x="7692259" y="4105817"/>
                <a:ext cx="1772537" cy="964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ru-BY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ru-BY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ru-BY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ru-BY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𝑑𝑇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nary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7A343F-4C94-41A2-AA74-C826D5B9C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259" y="4105817"/>
                <a:ext cx="1772537" cy="964046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92DFF897-BC80-4B35-B6A9-FA12161692A1}"/>
              </a:ext>
            </a:extLst>
          </p:cNvPr>
          <p:cNvCxnSpPr>
            <a:cxnSpLocks/>
          </p:cNvCxnSpPr>
          <p:nvPr/>
        </p:nvCxnSpPr>
        <p:spPr>
          <a:xfrm flipH="1">
            <a:off x="2141701" y="2663021"/>
            <a:ext cx="1175170" cy="11782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7E03952-EEA0-47FB-A117-A0FE4C2ADFA4}"/>
              </a:ext>
            </a:extLst>
          </p:cNvPr>
          <p:cNvCxnSpPr>
            <a:cxnSpLocks/>
          </p:cNvCxnSpPr>
          <p:nvPr/>
        </p:nvCxnSpPr>
        <p:spPr>
          <a:xfrm>
            <a:off x="4757295" y="2717572"/>
            <a:ext cx="584043" cy="5855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97F462C-3AB1-4671-85B7-E02990FF80E7}"/>
                  </a:ext>
                </a:extLst>
              </p:cNvPr>
              <p:cNvSpPr/>
              <p:nvPr/>
            </p:nvSpPr>
            <p:spPr>
              <a:xfrm>
                <a:off x="4261662" y="2805967"/>
                <a:ext cx="550855" cy="434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BY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97F462C-3AB1-4671-85B7-E02990FF80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662" y="2805967"/>
                <a:ext cx="550855" cy="43499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C4826C5F-F907-4606-8373-734028828899}"/>
                  </a:ext>
                </a:extLst>
              </p:cNvPr>
              <p:cNvSpPr/>
              <p:nvPr/>
            </p:nvSpPr>
            <p:spPr>
              <a:xfrm>
                <a:off x="2777333" y="2797004"/>
                <a:ext cx="545534" cy="434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ru-RU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BY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C4826C5F-F907-4606-8373-734028828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333" y="2797004"/>
                <a:ext cx="545534" cy="434991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92DFF897-BC80-4B35-B6A9-FA12161692A1}"/>
              </a:ext>
            </a:extLst>
          </p:cNvPr>
          <p:cNvCxnSpPr>
            <a:cxnSpLocks/>
          </p:cNvCxnSpPr>
          <p:nvPr/>
        </p:nvCxnSpPr>
        <p:spPr>
          <a:xfrm flipH="1">
            <a:off x="3748438" y="2733613"/>
            <a:ext cx="916738" cy="91915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8BD927E8-BE88-4FB4-8E94-2DA040C25DC1}"/>
              </a:ext>
            </a:extLst>
          </p:cNvPr>
          <p:cNvCxnSpPr>
            <a:cxnSpLocks/>
          </p:cNvCxnSpPr>
          <p:nvPr/>
        </p:nvCxnSpPr>
        <p:spPr>
          <a:xfrm>
            <a:off x="2180463" y="2775972"/>
            <a:ext cx="1573985" cy="15781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0214A2BF-F0CA-4544-B88B-11E96BC76407}"/>
              </a:ext>
            </a:extLst>
          </p:cNvPr>
          <p:cNvCxnSpPr>
            <a:cxnSpLocks/>
          </p:cNvCxnSpPr>
          <p:nvPr/>
        </p:nvCxnSpPr>
        <p:spPr>
          <a:xfrm>
            <a:off x="3745413" y="2633042"/>
            <a:ext cx="0" cy="68009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Дуга 42">
            <a:extLst>
              <a:ext uri="{FF2B5EF4-FFF2-40B4-BE49-F238E27FC236}">
                <a16:creationId xmlns:a16="http://schemas.microsoft.com/office/drawing/2014/main" id="{243016C1-D412-4C5C-9917-ACC496D7F5F6}"/>
              </a:ext>
            </a:extLst>
          </p:cNvPr>
          <p:cNvSpPr/>
          <p:nvPr/>
        </p:nvSpPr>
        <p:spPr>
          <a:xfrm rot="5400000">
            <a:off x="2757575" y="2534772"/>
            <a:ext cx="320809" cy="497389"/>
          </a:xfrm>
          <a:prstGeom prst="arc">
            <a:avLst>
              <a:gd name="adj1" fmla="val 14816125"/>
              <a:gd name="adj2" fmla="val 17540586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46" name="Дуга 45">
            <a:extLst>
              <a:ext uri="{FF2B5EF4-FFF2-40B4-BE49-F238E27FC236}">
                <a16:creationId xmlns:a16="http://schemas.microsoft.com/office/drawing/2014/main" id="{243016C1-D412-4C5C-9917-ACC496D7F5F6}"/>
              </a:ext>
            </a:extLst>
          </p:cNvPr>
          <p:cNvSpPr/>
          <p:nvPr/>
        </p:nvSpPr>
        <p:spPr>
          <a:xfrm rot="4649226" flipH="1" flipV="1">
            <a:off x="4273652" y="2469124"/>
            <a:ext cx="401724" cy="454903"/>
          </a:xfrm>
          <a:prstGeom prst="arc">
            <a:avLst>
              <a:gd name="adj1" fmla="val 15710256"/>
              <a:gd name="adj2" fmla="val 1717285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9EDE9ED-8E4D-4D4D-81EA-EF9F2E4F791F}"/>
                  </a:ext>
                </a:extLst>
              </p:cNvPr>
              <p:cNvSpPr txBox="1"/>
              <p:nvPr/>
            </p:nvSpPr>
            <p:spPr>
              <a:xfrm>
                <a:off x="7754172" y="2764868"/>
                <a:ext cx="20457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9EDE9ED-8E4D-4D4D-81EA-EF9F2E4F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172" y="2764868"/>
                <a:ext cx="2045753" cy="307777"/>
              </a:xfrm>
              <a:prstGeom prst="rect">
                <a:avLst/>
              </a:prstGeom>
              <a:blipFill>
                <a:blip r:embed="rId43"/>
                <a:stretch>
                  <a:fillRect l="-2679" r="-2083" b="-30000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0E5B614-3BDB-4413-82B2-38C166CA1005}"/>
                  </a:ext>
                </a:extLst>
              </p:cNvPr>
              <p:cNvSpPr txBox="1"/>
              <p:nvPr/>
            </p:nvSpPr>
            <p:spPr>
              <a:xfrm>
                <a:off x="3462697" y="3277954"/>
                <a:ext cx="54995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ru-BY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ru-BY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0E5B614-3BDB-4413-82B2-38C166CA1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97" y="3277954"/>
                <a:ext cx="549959" cy="310598"/>
              </a:xfrm>
              <a:prstGeom prst="rect">
                <a:avLst/>
              </a:prstGeom>
              <a:blipFill>
                <a:blip r:embed="rId44"/>
                <a:stretch>
                  <a:fillRect l="-1111" r="-8889" b="-9804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58EA3BD-221E-47E0-BBD8-204CE92AE4F0}"/>
              </a:ext>
            </a:extLst>
          </p:cNvPr>
          <p:cNvGrpSpPr/>
          <p:nvPr/>
        </p:nvGrpSpPr>
        <p:grpSpPr>
          <a:xfrm>
            <a:off x="546569" y="1570402"/>
            <a:ext cx="6397689" cy="5420566"/>
            <a:chOff x="546569" y="1570402"/>
            <a:chExt cx="6397689" cy="5420566"/>
          </a:xfrm>
        </p:grpSpPr>
        <p:sp>
          <p:nvSpPr>
            <p:cNvPr id="44" name="Дуга 43">
              <a:extLst>
                <a:ext uri="{FF2B5EF4-FFF2-40B4-BE49-F238E27FC236}">
                  <a16:creationId xmlns:a16="http://schemas.microsoft.com/office/drawing/2014/main" id="{A96438C5-CA4F-4699-809B-BB28B5514955}"/>
                </a:ext>
              </a:extLst>
            </p:cNvPr>
            <p:cNvSpPr/>
            <p:nvPr/>
          </p:nvSpPr>
          <p:spPr>
            <a:xfrm>
              <a:off x="546569" y="1816323"/>
              <a:ext cx="6397689" cy="5174645"/>
            </a:xfrm>
            <a:prstGeom prst="arc">
              <a:avLst>
                <a:gd name="adj1" fmla="val 14495544"/>
                <a:gd name="adj2" fmla="val 15762345"/>
              </a:avLst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426A518-ADAD-4E88-BB9D-ECADE55F63FB}"/>
                    </a:ext>
                  </a:extLst>
                </p:cNvPr>
                <p:cNvSpPr txBox="1"/>
                <p:nvPr/>
              </p:nvSpPr>
              <p:spPr>
                <a:xfrm>
                  <a:off x="2460779" y="1570402"/>
                  <a:ext cx="914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426A518-ADAD-4E88-BB9D-ECADE55F6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0779" y="1570402"/>
                  <a:ext cx="914400" cy="369332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12F2652-574F-4247-A285-18DCADDE9A5F}"/>
                  </a:ext>
                </a:extLst>
              </p:cNvPr>
              <p:cNvSpPr txBox="1"/>
              <p:nvPr/>
            </p:nvSpPr>
            <p:spPr>
              <a:xfrm>
                <a:off x="9122399" y="1972581"/>
                <a:ext cx="12593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𝑑𝑁</m:t>
                      </m:r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12F2652-574F-4247-A285-18DCADDE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399" y="1972581"/>
                <a:ext cx="1259319" cy="307777"/>
              </a:xfrm>
              <a:prstGeom prst="rect">
                <a:avLst/>
              </a:prstGeom>
              <a:blipFill>
                <a:blip r:embed="rId46"/>
                <a:stretch>
                  <a:fillRect l="-3865" r="-3382" b="-26000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28817F5-78CD-45D3-B649-E90288AA33CA}"/>
              </a:ext>
            </a:extLst>
          </p:cNvPr>
          <p:cNvGrpSpPr/>
          <p:nvPr/>
        </p:nvGrpSpPr>
        <p:grpSpPr>
          <a:xfrm>
            <a:off x="7783065" y="1779144"/>
            <a:ext cx="2569640" cy="74358"/>
            <a:chOff x="8618138" y="1676449"/>
            <a:chExt cx="2660446" cy="0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3645ADDF-727D-4C68-9074-5189982014FF}"/>
                </a:ext>
              </a:extLst>
            </p:cNvPr>
            <p:cNvCxnSpPr>
              <a:cxnSpLocks/>
            </p:cNvCxnSpPr>
            <p:nvPr/>
          </p:nvCxnSpPr>
          <p:spPr>
            <a:xfrm>
              <a:off x="9899274" y="1676449"/>
              <a:ext cx="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0E55668C-9C64-431C-BDB9-B0569A642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8138" y="1676449"/>
              <a:ext cx="266044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4DF5CA7-8689-493A-AA07-154FC9193EB8}"/>
                  </a:ext>
                </a:extLst>
              </p:cNvPr>
              <p:cNvSpPr txBox="1"/>
              <p:nvPr/>
            </p:nvSpPr>
            <p:spPr>
              <a:xfrm>
                <a:off x="7754172" y="3494289"/>
                <a:ext cx="13964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4DF5CA7-8689-493A-AA07-154FC9193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172" y="3494289"/>
                <a:ext cx="1396408" cy="307777"/>
              </a:xfrm>
              <a:prstGeom prst="rect">
                <a:avLst/>
              </a:prstGeom>
              <a:blipFill>
                <a:blip r:embed="rId47"/>
                <a:stretch>
                  <a:fillRect l="-3493" r="-5240" b="-37255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0DD2E26E-ECED-48E4-BE13-A8B15A1DCCB3}"/>
              </a:ext>
            </a:extLst>
          </p:cNvPr>
          <p:cNvGrpSpPr/>
          <p:nvPr/>
        </p:nvGrpSpPr>
        <p:grpSpPr>
          <a:xfrm>
            <a:off x="9136905" y="2343297"/>
            <a:ext cx="1230306" cy="161735"/>
            <a:chOff x="8618138" y="1676449"/>
            <a:chExt cx="2660446" cy="0"/>
          </a:xfrm>
        </p:grpSpPr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B0F8B81F-E334-4944-AB6A-948D685903B3}"/>
                </a:ext>
              </a:extLst>
            </p:cNvPr>
            <p:cNvCxnSpPr>
              <a:cxnSpLocks/>
            </p:cNvCxnSpPr>
            <p:nvPr/>
          </p:nvCxnSpPr>
          <p:spPr>
            <a:xfrm>
              <a:off x="9899274" y="1676449"/>
              <a:ext cx="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ECD0BF2B-4834-4395-B2AF-1B8159928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8138" y="1676449"/>
              <a:ext cx="2660446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AC9A8119-05CE-4038-82E0-B3B264EF334A}"/>
              </a:ext>
            </a:extLst>
          </p:cNvPr>
          <p:cNvGrpSpPr/>
          <p:nvPr/>
        </p:nvGrpSpPr>
        <p:grpSpPr>
          <a:xfrm>
            <a:off x="10092945" y="3139361"/>
            <a:ext cx="1230306" cy="161735"/>
            <a:chOff x="8618138" y="1676449"/>
            <a:chExt cx="2660446" cy="0"/>
          </a:xfrm>
        </p:grpSpPr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4669A170-46A6-4B2B-938D-3C35F6A9A163}"/>
                </a:ext>
              </a:extLst>
            </p:cNvPr>
            <p:cNvCxnSpPr>
              <a:cxnSpLocks/>
            </p:cNvCxnSpPr>
            <p:nvPr/>
          </p:nvCxnSpPr>
          <p:spPr>
            <a:xfrm>
              <a:off x="9899274" y="1676449"/>
              <a:ext cx="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ECAE44FE-0A60-4789-9FA5-2C56253A5C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8138" y="1676449"/>
              <a:ext cx="2660446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8F0F0AFC-472D-4EFF-B61F-C70738B86EE6}"/>
              </a:ext>
            </a:extLst>
          </p:cNvPr>
          <p:cNvGrpSpPr/>
          <p:nvPr/>
        </p:nvGrpSpPr>
        <p:grpSpPr>
          <a:xfrm>
            <a:off x="7783065" y="3814060"/>
            <a:ext cx="1339334" cy="198515"/>
            <a:chOff x="8618138" y="1676449"/>
            <a:chExt cx="2660446" cy="0"/>
          </a:xfrm>
        </p:grpSpPr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9C99BE12-EF7E-4324-B041-337981B8E377}"/>
                </a:ext>
              </a:extLst>
            </p:cNvPr>
            <p:cNvCxnSpPr>
              <a:cxnSpLocks/>
            </p:cNvCxnSpPr>
            <p:nvPr/>
          </p:nvCxnSpPr>
          <p:spPr>
            <a:xfrm>
              <a:off x="9899274" y="1676449"/>
              <a:ext cx="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E16F5832-68D1-4F9D-B3B7-6EAE1F96C8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8138" y="1676449"/>
              <a:ext cx="2660446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48ACE1C8-0FF6-1F4C-BCB2-AFD6F7371552}"/>
              </a:ext>
            </a:extLst>
          </p:cNvPr>
          <p:cNvSpPr txBox="1"/>
          <p:nvPr/>
        </p:nvSpPr>
        <p:spPr>
          <a:xfrm>
            <a:off x="60960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Введение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3B6A05C-5C07-1A4C-AE48-53D2246BFD30}"/>
              </a:ext>
            </a:extLst>
          </p:cNvPr>
          <p:cNvSpPr txBox="1"/>
          <p:nvPr/>
        </p:nvSpPr>
        <p:spPr>
          <a:xfrm>
            <a:off x="3682459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Кач</a:t>
            </a:r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описание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E8F582-39A2-E444-BE22-E2E972FBDD60}"/>
              </a:ext>
            </a:extLst>
          </p:cNvPr>
          <p:cNvSpPr txBox="1"/>
          <p:nvPr/>
        </p:nvSpPr>
        <p:spPr>
          <a:xfrm>
            <a:off x="6670582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Теория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D9848C1-8B4F-7549-A3E8-742D5A468CA6}"/>
              </a:ext>
            </a:extLst>
          </p:cNvPr>
          <p:cNvSpPr txBox="1"/>
          <p:nvPr/>
        </p:nvSpPr>
        <p:spPr>
          <a:xfrm>
            <a:off x="974344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99647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7" grpId="0"/>
      <p:bldP spid="48" grpId="0"/>
      <p:bldP spid="50" grpId="0"/>
      <p:bldP spid="52" grpId="0"/>
      <p:bldP spid="54" grpId="0"/>
      <p:bldP spid="55" grpId="0"/>
      <p:bldP spid="60" grpId="0"/>
      <p:bldP spid="61" grpId="0"/>
      <p:bldP spid="63" grpId="0"/>
      <p:bldP spid="64" grpId="0" animBg="1"/>
      <p:bldP spid="2" grpId="0"/>
      <p:bldP spid="29" grpId="0"/>
      <p:bldP spid="62" grpId="0"/>
      <p:bldP spid="43" grpId="0" animBg="1"/>
      <p:bldP spid="43" grpId="1" animBg="1"/>
      <p:bldP spid="46" grpId="0" animBg="1"/>
      <p:bldP spid="46" grpId="1" animBg="1"/>
      <p:bldP spid="56" grpId="0"/>
      <p:bldP spid="41" grpId="0"/>
      <p:bldP spid="41" grpId="1"/>
      <p:bldP spid="49" grpId="0"/>
      <p:bldP spid="6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Дуга 50">
            <a:extLst>
              <a:ext uri="{FF2B5EF4-FFF2-40B4-BE49-F238E27FC236}">
                <a16:creationId xmlns:a16="http://schemas.microsoft.com/office/drawing/2014/main" id="{243016C1-D412-4C5C-9917-ACC496D7F5F6}"/>
              </a:ext>
            </a:extLst>
          </p:cNvPr>
          <p:cNvSpPr/>
          <p:nvPr/>
        </p:nvSpPr>
        <p:spPr>
          <a:xfrm>
            <a:off x="3219607" y="4401631"/>
            <a:ext cx="1051614" cy="1190823"/>
          </a:xfrm>
          <a:prstGeom prst="arc">
            <a:avLst>
              <a:gd name="adj1" fmla="val 15386749"/>
              <a:gd name="adj2" fmla="val 16990345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9D500265-DF78-4DFC-8760-B557502D2293}"/>
              </a:ext>
            </a:extLst>
          </p:cNvPr>
          <p:cNvCxnSpPr>
            <a:cxnSpLocks/>
          </p:cNvCxnSpPr>
          <p:nvPr/>
        </p:nvCxnSpPr>
        <p:spPr>
          <a:xfrm flipH="1">
            <a:off x="3750608" y="2657983"/>
            <a:ext cx="434606" cy="25880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989F0400-F742-4D23-BE33-CEC682B6A837}"/>
              </a:ext>
            </a:extLst>
          </p:cNvPr>
          <p:cNvCxnSpPr>
            <a:cxnSpLocks/>
          </p:cNvCxnSpPr>
          <p:nvPr/>
        </p:nvCxnSpPr>
        <p:spPr>
          <a:xfrm>
            <a:off x="3319842" y="2652775"/>
            <a:ext cx="434606" cy="25880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964047-43B7-4043-83BF-EF4FECCE3B41}"/>
              </a:ext>
            </a:extLst>
          </p:cNvPr>
          <p:cNvSpPr txBox="1"/>
          <p:nvPr/>
        </p:nvSpPr>
        <p:spPr>
          <a:xfrm>
            <a:off x="546569" y="594269"/>
            <a:ext cx="8466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Трение о стержень</a:t>
            </a:r>
          </a:p>
        </p:txBody>
      </p:sp>
      <p:sp>
        <p:nvSpPr>
          <p:cNvPr id="6" name="Дуга 5">
            <a:extLst>
              <a:ext uri="{FF2B5EF4-FFF2-40B4-BE49-F238E27FC236}">
                <a16:creationId xmlns:a16="http://schemas.microsoft.com/office/drawing/2014/main" id="{58E21168-BFFF-457F-BDE3-1EA093A13A8D}"/>
              </a:ext>
            </a:extLst>
          </p:cNvPr>
          <p:cNvSpPr/>
          <p:nvPr/>
        </p:nvSpPr>
        <p:spPr>
          <a:xfrm>
            <a:off x="546569" y="2633042"/>
            <a:ext cx="6397689" cy="5174645"/>
          </a:xfrm>
          <a:prstGeom prst="arc">
            <a:avLst>
              <a:gd name="adj1" fmla="val 12235637"/>
              <a:gd name="adj2" fmla="val 20158276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DA063C4D-ADCF-4E5E-AA4F-08F04407403A}"/>
              </a:ext>
            </a:extLst>
          </p:cNvPr>
          <p:cNvCxnSpPr>
            <a:cxnSpLocks/>
          </p:cNvCxnSpPr>
          <p:nvPr/>
        </p:nvCxnSpPr>
        <p:spPr>
          <a:xfrm flipH="1">
            <a:off x="546570" y="2725303"/>
            <a:ext cx="2355250" cy="5878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09B4425-FEB5-4A38-827C-86A58CCEB158}"/>
              </a:ext>
            </a:extLst>
          </p:cNvPr>
          <p:cNvCxnSpPr>
            <a:cxnSpLocks/>
          </p:cNvCxnSpPr>
          <p:nvPr/>
        </p:nvCxnSpPr>
        <p:spPr>
          <a:xfrm>
            <a:off x="4601939" y="2725303"/>
            <a:ext cx="2355250" cy="5878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8BD927E8-BE88-4FB4-8E94-2DA040C25DC1}"/>
              </a:ext>
            </a:extLst>
          </p:cNvPr>
          <p:cNvCxnSpPr>
            <a:cxnSpLocks/>
          </p:cNvCxnSpPr>
          <p:nvPr/>
        </p:nvCxnSpPr>
        <p:spPr>
          <a:xfrm>
            <a:off x="4191157" y="2663021"/>
            <a:ext cx="584043" cy="5855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A424A63-6954-4C2A-9088-B35998117DF4}"/>
                  </a:ext>
                </a:extLst>
              </p:cNvPr>
              <p:cNvSpPr txBox="1"/>
              <p:nvPr/>
            </p:nvSpPr>
            <p:spPr>
              <a:xfrm rot="21374424">
                <a:off x="2366927" y="2374989"/>
                <a:ext cx="764440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BY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ru-RU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ru-BY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ru-BY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A424A63-6954-4C2A-9088-B35998117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74424">
                <a:off x="2366927" y="2374989"/>
                <a:ext cx="764440" cy="310598"/>
              </a:xfrm>
              <a:prstGeom prst="rect">
                <a:avLst/>
              </a:prstGeom>
              <a:blipFill>
                <a:blip r:embed="rId3"/>
                <a:stretch>
                  <a:fillRect l="-4615" r="-5385" b="-8333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430A4DE-0951-48CB-9A03-588031176CD4}"/>
                  </a:ext>
                </a:extLst>
              </p:cNvPr>
              <p:cNvSpPr txBox="1"/>
              <p:nvPr/>
            </p:nvSpPr>
            <p:spPr>
              <a:xfrm rot="185269">
                <a:off x="4346022" y="2354427"/>
                <a:ext cx="274312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BY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ru-BY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430A4DE-0951-48CB-9A03-588031176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5269">
                <a:off x="4346022" y="2354427"/>
                <a:ext cx="274312" cy="310598"/>
              </a:xfrm>
              <a:prstGeom prst="rect">
                <a:avLst/>
              </a:prstGeom>
              <a:blipFill>
                <a:blip r:embed="rId4"/>
                <a:stretch>
                  <a:fillRect l="-4082" r="-2041" b="-7407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49BDA1-EF3A-4901-8586-37CE3D8E9485}"/>
                  </a:ext>
                </a:extLst>
              </p:cNvPr>
              <p:cNvSpPr txBox="1"/>
              <p:nvPr/>
            </p:nvSpPr>
            <p:spPr>
              <a:xfrm>
                <a:off x="3579546" y="4075858"/>
                <a:ext cx="357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ru-BY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49BDA1-EF3A-4901-8586-37CE3D8E9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546" y="4075858"/>
                <a:ext cx="357598" cy="276999"/>
              </a:xfrm>
              <a:prstGeom prst="rect">
                <a:avLst/>
              </a:prstGeom>
              <a:blipFill>
                <a:blip r:embed="rId6"/>
                <a:stretch>
                  <a:fillRect l="-15254" r="-13559" b="-3111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A12CEA6-6415-42CE-B03A-F436A788FAFB}"/>
                  </a:ext>
                </a:extLst>
              </p:cNvPr>
              <p:cNvSpPr txBox="1"/>
              <p:nvPr/>
            </p:nvSpPr>
            <p:spPr>
              <a:xfrm>
                <a:off x="7754172" y="4456560"/>
                <a:ext cx="2378404" cy="30777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A12CEA6-6415-42CE-B03A-F436A788F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172" y="4456560"/>
                <a:ext cx="2378404" cy="307777"/>
              </a:xfrm>
              <a:prstGeom prst="rect">
                <a:avLst/>
              </a:prstGeom>
              <a:blipFill>
                <a:blip r:embed="rId7"/>
                <a:stretch>
                  <a:fillRect b="-3725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1CE58813-8D7C-49BC-8F95-7073FD596055}"/>
              </a:ext>
            </a:extLst>
          </p:cNvPr>
          <p:cNvSpPr/>
          <p:nvPr/>
        </p:nvSpPr>
        <p:spPr>
          <a:xfrm>
            <a:off x="7754172" y="4352857"/>
            <a:ext cx="2378404" cy="5373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7A343F-4C94-41A2-AA74-C826D5B9C897}"/>
                  </a:ext>
                </a:extLst>
              </p:cNvPr>
              <p:cNvSpPr txBox="1"/>
              <p:nvPr/>
            </p:nvSpPr>
            <p:spPr>
              <a:xfrm>
                <a:off x="7754172" y="3111812"/>
                <a:ext cx="1810624" cy="968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ru-BY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ru-BY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ru-BY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ru-BY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𝑑𝑇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nary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7A343F-4C94-41A2-AA74-C826D5B9C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172" y="3111812"/>
                <a:ext cx="1810624" cy="9682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92DFF897-BC80-4B35-B6A9-FA12161692A1}"/>
              </a:ext>
            </a:extLst>
          </p:cNvPr>
          <p:cNvCxnSpPr>
            <a:cxnSpLocks/>
          </p:cNvCxnSpPr>
          <p:nvPr/>
        </p:nvCxnSpPr>
        <p:spPr>
          <a:xfrm flipH="1">
            <a:off x="2141701" y="2663021"/>
            <a:ext cx="1175170" cy="11782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7E03952-EEA0-47FB-A117-A0FE4C2ADFA4}"/>
              </a:ext>
            </a:extLst>
          </p:cNvPr>
          <p:cNvCxnSpPr>
            <a:cxnSpLocks/>
          </p:cNvCxnSpPr>
          <p:nvPr/>
        </p:nvCxnSpPr>
        <p:spPr>
          <a:xfrm>
            <a:off x="4757295" y="2717572"/>
            <a:ext cx="584043" cy="5855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97F462C-3AB1-4671-85B7-E02990FF80E7}"/>
                  </a:ext>
                </a:extLst>
              </p:cNvPr>
              <p:cNvSpPr/>
              <p:nvPr/>
            </p:nvSpPr>
            <p:spPr>
              <a:xfrm>
                <a:off x="4264757" y="2797003"/>
                <a:ext cx="550855" cy="434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BY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97F462C-3AB1-4671-85B7-E02990FF80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757" y="2797003"/>
                <a:ext cx="550855" cy="43499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C4826C5F-F907-4606-8373-734028828899}"/>
                  </a:ext>
                </a:extLst>
              </p:cNvPr>
              <p:cNvSpPr/>
              <p:nvPr/>
            </p:nvSpPr>
            <p:spPr>
              <a:xfrm>
                <a:off x="2777333" y="2797004"/>
                <a:ext cx="545534" cy="434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ru-RU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BY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C4826C5F-F907-4606-8373-734028828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333" y="2797004"/>
                <a:ext cx="545534" cy="434991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7A343F-4C94-41A2-AA74-C826D5B9C897}"/>
                  </a:ext>
                </a:extLst>
              </p:cNvPr>
              <p:cNvSpPr txBox="1"/>
              <p:nvPr/>
            </p:nvSpPr>
            <p:spPr>
              <a:xfrm>
                <a:off x="7754172" y="1533794"/>
                <a:ext cx="1772537" cy="964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ru-BY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ru-BY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ru-BY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ru-BY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𝑑𝑇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nary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7A343F-4C94-41A2-AA74-C826D5B9C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172" y="1533794"/>
                <a:ext cx="1772537" cy="964046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Прямая со стрелкой 17"/>
          <p:cNvCxnSpPr/>
          <p:nvPr/>
        </p:nvCxnSpPr>
        <p:spPr>
          <a:xfrm>
            <a:off x="8491757" y="2633042"/>
            <a:ext cx="0" cy="415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0BC3234-8F36-49A6-AF26-EE7972657668}"/>
                  </a:ext>
                </a:extLst>
              </p:cNvPr>
              <p:cNvSpPr txBox="1"/>
              <p:nvPr/>
            </p:nvSpPr>
            <p:spPr>
              <a:xfrm rot="263570">
                <a:off x="4828137" y="2366650"/>
                <a:ext cx="385905" cy="3391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BY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BY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BY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0BC3234-8F36-49A6-AF26-EE7972657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3570">
                <a:off x="4828137" y="2366650"/>
                <a:ext cx="385905" cy="339195"/>
              </a:xfrm>
              <a:prstGeom prst="rect">
                <a:avLst/>
              </a:prstGeom>
              <a:blipFill>
                <a:blip r:embed="rId44"/>
                <a:stretch>
                  <a:fillRect l="-7246" r="-2899" b="-20968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0214A2BF-F0CA-4544-B88B-11E96BC76407}"/>
              </a:ext>
            </a:extLst>
          </p:cNvPr>
          <p:cNvCxnSpPr>
            <a:cxnSpLocks/>
          </p:cNvCxnSpPr>
          <p:nvPr/>
        </p:nvCxnSpPr>
        <p:spPr>
          <a:xfrm flipV="1">
            <a:off x="3745413" y="2017272"/>
            <a:ext cx="0" cy="61577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6F34A6C-AB4C-4EDA-9937-8C27DBA92844}"/>
                  </a:ext>
                </a:extLst>
              </p:cNvPr>
              <p:cNvSpPr txBox="1"/>
              <p:nvPr/>
            </p:nvSpPr>
            <p:spPr>
              <a:xfrm>
                <a:off x="3788763" y="1968926"/>
                <a:ext cx="376833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ru-BY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ru-BY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6F34A6C-AB4C-4EDA-9937-8C27DBA92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763" y="1968926"/>
                <a:ext cx="376833" cy="310598"/>
              </a:xfrm>
              <a:prstGeom prst="rect">
                <a:avLst/>
              </a:prstGeom>
              <a:blipFill>
                <a:blip r:embed="rId42"/>
                <a:stretch>
                  <a:fillRect l="-14754" r="-13115" b="-9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Дуга 33">
            <a:extLst>
              <a:ext uri="{FF2B5EF4-FFF2-40B4-BE49-F238E27FC236}">
                <a16:creationId xmlns:a16="http://schemas.microsoft.com/office/drawing/2014/main" id="{12D55158-82A2-47F5-9054-9524551EB085}"/>
              </a:ext>
            </a:extLst>
          </p:cNvPr>
          <p:cNvSpPr/>
          <p:nvPr/>
        </p:nvSpPr>
        <p:spPr>
          <a:xfrm>
            <a:off x="546569" y="1816323"/>
            <a:ext cx="6397689" cy="5174645"/>
          </a:xfrm>
          <a:prstGeom prst="arc">
            <a:avLst>
              <a:gd name="adj1" fmla="val 14495544"/>
              <a:gd name="adj2" fmla="val 15762345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D0DF9E-2C87-4960-B41C-940B6C90B9AD}"/>
                  </a:ext>
                </a:extLst>
              </p:cNvPr>
              <p:cNvSpPr txBox="1"/>
              <p:nvPr/>
            </p:nvSpPr>
            <p:spPr>
              <a:xfrm>
                <a:off x="2460779" y="157040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D0DF9E-2C87-4960-B41C-940B6C90B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779" y="1570402"/>
                <a:ext cx="9144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D56E8AF8-EF20-4B57-AF6E-981787FFD2C8}"/>
              </a:ext>
            </a:extLst>
          </p:cNvPr>
          <p:cNvCxnSpPr>
            <a:cxnSpLocks/>
          </p:cNvCxnSpPr>
          <p:nvPr/>
        </p:nvCxnSpPr>
        <p:spPr>
          <a:xfrm>
            <a:off x="609600" y="6583680"/>
            <a:ext cx="18389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58AF9596-E748-4C15-B864-68C2EE7C07AA}"/>
              </a:ext>
            </a:extLst>
          </p:cNvPr>
          <p:cNvCxnSpPr>
            <a:cxnSpLocks/>
          </p:cNvCxnSpPr>
          <p:nvPr/>
        </p:nvCxnSpPr>
        <p:spPr>
          <a:xfrm>
            <a:off x="3682459" y="6583680"/>
            <a:ext cx="183896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3862C283-3734-4114-A192-A0D9F962E2CB}"/>
              </a:ext>
            </a:extLst>
          </p:cNvPr>
          <p:cNvCxnSpPr>
            <a:cxnSpLocks/>
          </p:cNvCxnSpPr>
          <p:nvPr/>
        </p:nvCxnSpPr>
        <p:spPr>
          <a:xfrm>
            <a:off x="6670582" y="6583680"/>
            <a:ext cx="183896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A551EB92-4C03-41FC-ACA0-0A60F57E725C}"/>
              </a:ext>
            </a:extLst>
          </p:cNvPr>
          <p:cNvCxnSpPr>
            <a:cxnSpLocks/>
          </p:cNvCxnSpPr>
          <p:nvPr/>
        </p:nvCxnSpPr>
        <p:spPr>
          <a:xfrm>
            <a:off x="9743440" y="6583680"/>
            <a:ext cx="183896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6625D6E-4657-ED4E-A04E-BBF00C632E26}"/>
              </a:ext>
            </a:extLst>
          </p:cNvPr>
          <p:cNvSpPr txBox="1"/>
          <p:nvPr/>
        </p:nvSpPr>
        <p:spPr>
          <a:xfrm>
            <a:off x="60960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Введение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654C30-5268-8244-9978-34F0CD36B8F7}"/>
              </a:ext>
            </a:extLst>
          </p:cNvPr>
          <p:cNvSpPr txBox="1"/>
          <p:nvPr/>
        </p:nvSpPr>
        <p:spPr>
          <a:xfrm>
            <a:off x="3682459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Кач</a:t>
            </a:r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описание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52581A-9CF7-AB48-B84E-B3BAE0BED9D2}"/>
              </a:ext>
            </a:extLst>
          </p:cNvPr>
          <p:cNvSpPr txBox="1"/>
          <p:nvPr/>
        </p:nvSpPr>
        <p:spPr>
          <a:xfrm>
            <a:off x="6670582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Теория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16A0D2-E4F5-D545-B7DE-70F11212643A}"/>
              </a:ext>
            </a:extLst>
          </p:cNvPr>
          <p:cNvSpPr txBox="1"/>
          <p:nvPr/>
        </p:nvSpPr>
        <p:spPr>
          <a:xfrm>
            <a:off x="9743440" y="6134796"/>
            <a:ext cx="18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298069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0.12227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-0.12214 -3.33333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 animBg="1"/>
      <p:bldP spid="2" grpId="0"/>
      <p:bldP spid="29" grpId="0"/>
      <p:bldP spid="6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B924CA-C1C9-44D8-B3D2-C01444C4B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0AA87AF6-20B6-4EBB-9640-665A9F15C663}"/>
                  </a:ext>
                </a:extLst>
              </p:cNvPr>
              <p:cNvSpPr/>
              <p:nvPr/>
            </p:nvSpPr>
            <p:spPr>
              <a:xfrm>
                <a:off x="1278497" y="280615"/>
                <a:ext cx="166782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𝐸𝑥𝑝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BY" sz="1600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0AA87AF6-20B6-4EBB-9640-665A9F15C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97" y="280615"/>
                <a:ext cx="1667829" cy="338554"/>
              </a:xfrm>
              <a:prstGeom prst="rect">
                <a:avLst/>
              </a:prstGeom>
              <a:blipFill>
                <a:blip r:embed="rId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BD1DFEC-9D60-448D-99AF-65FB24ED9BC9}"/>
              </a:ext>
            </a:extLst>
          </p:cNvPr>
          <p:cNvSpPr txBox="1"/>
          <p:nvPr/>
        </p:nvSpPr>
        <p:spPr>
          <a:xfrm>
            <a:off x="4006189" y="124761"/>
            <a:ext cx="4364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Статическое трение</a:t>
            </a:r>
            <a:endParaRPr lang="ru-BY" sz="3200" dirty="0"/>
          </a:p>
        </p:txBody>
      </p:sp>
    </p:spTree>
    <p:extLst>
      <p:ext uri="{BB962C8B-B14F-4D97-AF65-F5344CB8AC3E}">
        <p14:creationId xmlns:p14="http://schemas.microsoft.com/office/powerpoint/2010/main" val="40461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123">
      <a:majorFont>
        <a:latin typeface="Segoe UI Semilight"/>
        <a:ea typeface=""/>
        <a:cs typeface=""/>
      </a:majorFont>
      <a:minorFont>
        <a:latin typeface="Segoe UI Semi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29031</TotalTime>
  <Words>934</Words>
  <Application>Microsoft Macintosh PowerPoint</Application>
  <PresentationFormat>Widescreen</PresentationFormat>
  <Paragraphs>341</Paragraphs>
  <Slides>43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Yu Gothic UI Light</vt:lpstr>
      <vt:lpstr>Arial</vt:lpstr>
      <vt:lpstr>Calibri</vt:lpstr>
      <vt:lpstr>Cambria Math</vt:lpstr>
      <vt:lpstr>Segoe UI Semilight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Иван Колесников</dc:creator>
  <cp:lastModifiedBy>Иван Колесников</cp:lastModifiedBy>
  <cp:revision>738</cp:revision>
  <dcterms:created xsi:type="dcterms:W3CDTF">2018-11-02T20:02:34Z</dcterms:created>
  <dcterms:modified xsi:type="dcterms:W3CDTF">2021-08-10T14:06:21Z</dcterms:modified>
</cp:coreProperties>
</file>